
<file path=[Content_Types].xml><?xml version="1.0" encoding="utf-8"?>
<Types xmlns="http://schemas.openxmlformats.org/package/2006/content-types">
  <Override PartName="/ppt/slides/slide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8.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charts/chart16.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3">
  <p:sldMasterIdLst>
    <p:sldMasterId id="2147483661" r:id="rId1"/>
  </p:sldMasterIdLst>
  <p:notesMasterIdLst>
    <p:notesMasterId r:id="rId28"/>
  </p:notesMasterIdLst>
  <p:handoutMasterIdLst>
    <p:handoutMasterId r:id="rId29"/>
  </p:handoutMasterIdLst>
  <p:sldIdLst>
    <p:sldId id="836" r:id="rId2"/>
    <p:sldId id="831" r:id="rId3"/>
    <p:sldId id="824" r:id="rId4"/>
    <p:sldId id="838" r:id="rId5"/>
    <p:sldId id="822" r:id="rId6"/>
    <p:sldId id="748" r:id="rId7"/>
    <p:sldId id="746" r:id="rId8"/>
    <p:sldId id="825" r:id="rId9"/>
    <p:sldId id="747" r:id="rId10"/>
    <p:sldId id="839" r:id="rId11"/>
    <p:sldId id="834" r:id="rId12"/>
    <p:sldId id="837" r:id="rId13"/>
    <p:sldId id="709" r:id="rId14"/>
    <p:sldId id="835" r:id="rId15"/>
    <p:sldId id="826" r:id="rId16"/>
    <p:sldId id="829" r:id="rId17"/>
    <p:sldId id="719" r:id="rId18"/>
    <p:sldId id="795" r:id="rId19"/>
    <p:sldId id="832" r:id="rId20"/>
    <p:sldId id="808" r:id="rId21"/>
    <p:sldId id="725" r:id="rId22"/>
    <p:sldId id="828" r:id="rId23"/>
    <p:sldId id="813" r:id="rId24"/>
    <p:sldId id="720" r:id="rId25"/>
    <p:sldId id="721" r:id="rId26"/>
    <p:sldId id="737" r:id="rId27"/>
  </p:sldIdLst>
  <p:sldSz cx="10801350" cy="5400675"/>
  <p:notesSz cx="9875838" cy="67437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C00000"/>
    <a:srgbClr val="B4E6CD"/>
    <a:srgbClr val="46C284"/>
    <a:srgbClr val="F6AB00"/>
    <a:srgbClr val="467853"/>
    <a:srgbClr val="7D9774"/>
    <a:srgbClr val="E91975"/>
    <a:srgbClr val="B0DD8B"/>
    <a:srgbClr val="72BA37"/>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horzBarState="maximized">
    <p:restoredLeft sz="34191" autoAdjust="0"/>
    <p:restoredTop sz="86391" autoAdjust="0"/>
  </p:normalViewPr>
  <p:slideViewPr>
    <p:cSldViewPr>
      <p:cViewPr varScale="1">
        <p:scale>
          <a:sx n="86" d="100"/>
          <a:sy n="86" d="100"/>
        </p:scale>
        <p:origin x="-90" y="-144"/>
      </p:cViewPr>
      <p:guideLst>
        <p:guide orient="horz" pos="2971"/>
        <p:guide orient="horz" pos="1111"/>
        <p:guide/>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849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___8.xlsx"/></Relationships>
</file>

<file path=ppt/charts/_rels/chart11.xml.rels><?xml version="1.0" encoding="UTF-8" standalone="yes"?>
<Relationships xmlns="http://schemas.openxmlformats.org/package/2006/relationships"><Relationship Id="rId1" Type="http://schemas.openxmlformats.org/officeDocument/2006/relationships/oleObject" Target="file:///D:\&#21335;&#37117;&#20844;&#30410;\B3B&#22235;&#35937;&#38480;&#22270;.xls" TargetMode="Externa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___9.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___10.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___11.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___12.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___13.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____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___3.xlsx"/></Relationships>
</file>

<file path=ppt/charts/_rels/chart4.xml.rels><?xml version="1.0" encoding="UTF-8" standalone="yes"?>
<Relationships xmlns="http://schemas.openxmlformats.org/package/2006/relationships"><Relationship Id="rId1" Type="http://schemas.openxmlformats.org/officeDocument/2006/relationships/oleObject" Target="file:///D:\&#12304;&#12304;&#39033;&#30446;&#24037;&#20316;&#12305;&#12305;\&#21335;&#37117;%20-%20&#20844;&#30410;&#20154;&#25165;&#21457;&#23637;&#29616;&#29366;&#21450;&#38656;&#27714;\2014&#24180;\&#21335;&#37117;&#25253;&#21578;&#20462;&#25913;&#34917;&#20805;&#20998;&#26512;0912.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12304;&#12304;&#39033;&#30446;&#24037;&#20316;&#12305;&#12305;\&#21335;&#37117;%20-%20&#20844;&#30410;&#20154;&#25165;&#21457;&#23637;&#29616;&#29366;&#21450;&#38656;&#27714;\2014&#24180;\&#25968;&#25454;\&#20844;&#30410;&#20154;&#25165;&#20998;&#26512;N-&#20998;&#30465;&#20221;&#34218;&#37228;.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___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___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___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___7.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style val="1"/>
  <c:chart>
    <c:autoTitleDeleted val="1"/>
    <c:plotArea>
      <c:layout>
        <c:manualLayout>
          <c:layoutTarget val="inner"/>
          <c:xMode val="edge"/>
          <c:yMode val="edge"/>
          <c:x val="0.32360601127924876"/>
          <c:y val="0.12168761723452504"/>
          <c:w val="0.49234701019466115"/>
          <c:h val="0.78537137097903076"/>
        </c:manualLayout>
      </c:layout>
      <c:radarChart>
        <c:radarStyle val="marker"/>
        <c:ser>
          <c:idx val="0"/>
          <c:order val="0"/>
          <c:tx>
            <c:strRef>
              <c:f>Sheet1!$B$1</c:f>
              <c:strCache>
                <c:ptCount val="1"/>
                <c:pt idx="0">
                  <c:v>2014</c:v>
                </c:pt>
              </c:strCache>
            </c:strRef>
          </c:tx>
          <c:spPr>
            <a:ln w="57150">
              <a:solidFill>
                <a:srgbClr val="339966"/>
              </a:solidFill>
            </a:ln>
          </c:spPr>
          <c:marker>
            <c:symbol val="none"/>
          </c:marker>
          <c:dLbls>
            <c:dLbl>
              <c:idx val="0"/>
              <c:layout>
                <c:manualLayout>
                  <c:x val="0"/>
                  <c:y val="3.9110837369467251E-2"/>
                </c:manualLayout>
              </c:layout>
              <c:showVal val="1"/>
            </c:dLbl>
            <c:dLbl>
              <c:idx val="1"/>
              <c:layout>
                <c:manualLayout>
                  <c:x val="-1.5576502294365953E-2"/>
                  <c:y val="3.5555306699516088E-3"/>
                </c:manualLayout>
              </c:layout>
              <c:showVal val="1"/>
            </c:dLbl>
            <c:dLbl>
              <c:idx val="2"/>
              <c:layout>
                <c:manualLayout>
                  <c:x val="-1.5576502294365881E-2"/>
                  <c:y val="-1.7777653349757901E-2"/>
                </c:manualLayout>
              </c:layout>
              <c:showVal val="1"/>
            </c:dLbl>
            <c:dLbl>
              <c:idx val="3"/>
              <c:layout>
                <c:manualLayout>
                  <c:x val="-2.5960837157276242E-3"/>
                  <c:y val="-1.7777653349757901E-2"/>
                </c:manualLayout>
              </c:layout>
              <c:showVal val="1"/>
            </c:dLbl>
            <c:dLbl>
              <c:idx val="4"/>
              <c:layout>
                <c:manualLayout>
                  <c:x val="1.5576502294365881E-2"/>
                  <c:y val="-1.7777653349757901E-2"/>
                </c:manualLayout>
              </c:layout>
              <c:showVal val="1"/>
            </c:dLbl>
            <c:dLbl>
              <c:idx val="5"/>
              <c:layout>
                <c:manualLayout>
                  <c:x val="1.8172586010093264E-2"/>
                  <c:y val="2.4888714689661355E-2"/>
                </c:manualLayout>
              </c:layout>
              <c:showVal val="1"/>
            </c:dLbl>
            <c:txPr>
              <a:bodyPr/>
              <a:lstStyle/>
              <a:p>
                <a:pPr>
                  <a:defRPr b="1">
                    <a:solidFill>
                      <a:srgbClr val="339966"/>
                    </a:solidFill>
                  </a:defRPr>
                </a:pPr>
                <a:endParaRPr lang="zh-CN"/>
              </a:p>
            </c:txPr>
            <c:showVal val="1"/>
          </c:dLbls>
          <c:cat>
            <c:strRef>
              <c:f>Sheet1!$A$2:$A$7</c:f>
              <c:strCache>
                <c:ptCount val="6"/>
                <c:pt idx="0">
                  <c:v>创造良好的人际关系和工作氛围</c:v>
                </c:pt>
                <c:pt idx="1">
                  <c:v>促进员工认同机构价值观和理念</c:v>
                </c:pt>
                <c:pt idx="2">
                  <c:v>.提供参加各类培训交流的机会</c:v>
                </c:pt>
                <c:pt idx="3">
                  <c:v>为员工提供明确的职业发展规划</c:v>
                </c:pt>
                <c:pt idx="4">
                  <c:v>会有专门的人对员工进行指导</c:v>
                </c:pt>
                <c:pt idx="5">
                  <c:v>直接上级对您的帮助和指导</c:v>
                </c:pt>
              </c:strCache>
            </c:strRef>
          </c:cat>
          <c:val>
            <c:numRef>
              <c:f>Sheet1!$B$2:$B$7</c:f>
              <c:numCache>
                <c:formatCode>#,##0.0</c:formatCode>
                <c:ptCount val="6"/>
                <c:pt idx="0">
                  <c:v>4.1919831223628714</c:v>
                </c:pt>
                <c:pt idx="1">
                  <c:v>4.1310782241014774</c:v>
                </c:pt>
                <c:pt idx="2">
                  <c:v>4.1162790697674385</c:v>
                </c:pt>
                <c:pt idx="3">
                  <c:v>3.5923566878980799</c:v>
                </c:pt>
                <c:pt idx="4">
                  <c:v>3.9978768577494712</c:v>
                </c:pt>
                <c:pt idx="5">
                  <c:v>4.0281030444964845</c:v>
                </c:pt>
              </c:numCache>
            </c:numRef>
          </c:val>
        </c:ser>
        <c:ser>
          <c:idx val="1"/>
          <c:order val="1"/>
          <c:tx>
            <c:strRef>
              <c:f>Sheet1!$C$1</c:f>
              <c:strCache>
                <c:ptCount val="1"/>
                <c:pt idx="0">
                  <c:v>2010</c:v>
                </c:pt>
              </c:strCache>
            </c:strRef>
          </c:tx>
          <c:spPr>
            <a:ln w="57150">
              <a:solidFill>
                <a:schemeClr val="bg1">
                  <a:lumMod val="65000"/>
                </a:schemeClr>
              </a:solidFill>
            </a:ln>
          </c:spPr>
          <c:marker>
            <c:symbol val="none"/>
          </c:marker>
          <c:dLbls>
            <c:dLbl>
              <c:idx val="0"/>
              <c:layout>
                <c:manualLayout>
                  <c:x val="-2.5960837157276242E-3"/>
                  <c:y val="0.11733251210840168"/>
                </c:manualLayout>
              </c:layout>
              <c:showVal val="1"/>
            </c:dLbl>
            <c:dLbl>
              <c:idx val="1"/>
              <c:layout>
                <c:manualLayout>
                  <c:x val="-8.0478595187555846E-2"/>
                  <c:y val="5.6888490719225131E-2"/>
                </c:manualLayout>
              </c:layout>
              <c:showVal val="1"/>
            </c:dLbl>
            <c:dLbl>
              <c:idx val="2"/>
              <c:layout>
                <c:manualLayout>
                  <c:x val="-7.2690344040373084E-2"/>
                  <c:y val="-6.0444021389176823E-2"/>
                </c:manualLayout>
              </c:layout>
              <c:showVal val="1"/>
            </c:dLbl>
            <c:dLbl>
              <c:idx val="3"/>
              <c:layout>
                <c:manualLayout>
                  <c:x val="-2.5960837157276242E-3"/>
                  <c:y val="-0.11022145076849872"/>
                </c:manualLayout>
              </c:layout>
              <c:showVal val="1"/>
            </c:dLbl>
            <c:dLbl>
              <c:idx val="4"/>
              <c:layout>
                <c:manualLayout>
                  <c:x val="7.7882511471829133E-2"/>
                  <c:y val="-6.3999552059128384E-2"/>
                </c:manualLayout>
              </c:layout>
              <c:showVal val="1"/>
            </c:dLbl>
            <c:dLbl>
              <c:idx val="5"/>
              <c:layout>
                <c:manualLayout>
                  <c:x val="9.0862930050466528E-2"/>
                  <c:y val="4.6221898709369207E-2"/>
                </c:manualLayout>
              </c:layout>
              <c:showVal val="1"/>
            </c:dLbl>
            <c:txPr>
              <a:bodyPr/>
              <a:lstStyle/>
              <a:p>
                <a:pPr>
                  <a:defRPr>
                    <a:solidFill>
                      <a:schemeClr val="tx1">
                        <a:lumMod val="75000"/>
                        <a:lumOff val="25000"/>
                      </a:schemeClr>
                    </a:solidFill>
                  </a:defRPr>
                </a:pPr>
                <a:endParaRPr lang="zh-CN"/>
              </a:p>
            </c:txPr>
            <c:showVal val="1"/>
          </c:dLbls>
          <c:cat>
            <c:strRef>
              <c:f>Sheet1!$A$2:$A$7</c:f>
              <c:strCache>
                <c:ptCount val="6"/>
                <c:pt idx="0">
                  <c:v>创造良好的人际关系和工作氛围</c:v>
                </c:pt>
                <c:pt idx="1">
                  <c:v>促进员工认同机构价值观和理念</c:v>
                </c:pt>
                <c:pt idx="2">
                  <c:v>.提供参加各类培训交流的机会</c:v>
                </c:pt>
                <c:pt idx="3">
                  <c:v>为员工提供明确的职业发展规划</c:v>
                </c:pt>
                <c:pt idx="4">
                  <c:v>会有专门的人对员工进行指导</c:v>
                </c:pt>
                <c:pt idx="5">
                  <c:v>直接上级对您的帮助和指导</c:v>
                </c:pt>
              </c:strCache>
            </c:strRef>
          </c:cat>
          <c:val>
            <c:numRef>
              <c:f>Sheet1!$C$2:$C$7</c:f>
              <c:numCache>
                <c:formatCode>0.0_ </c:formatCode>
                <c:ptCount val="6"/>
                <c:pt idx="0">
                  <c:v>3.9241071428571557</c:v>
                </c:pt>
                <c:pt idx="1">
                  <c:v>3.8239277652370358</c:v>
                </c:pt>
                <c:pt idx="2">
                  <c:v>3.7399103139013472</c:v>
                </c:pt>
                <c:pt idx="3">
                  <c:v>3.3469387755102029</c:v>
                </c:pt>
                <c:pt idx="4">
                  <c:v>3.5662921348314587</c:v>
                </c:pt>
                <c:pt idx="5">
                  <c:v>3.6933962264151012</c:v>
                </c:pt>
              </c:numCache>
            </c:numRef>
          </c:val>
        </c:ser>
        <c:axId val="210576512"/>
        <c:axId val="210578048"/>
      </c:radarChart>
      <c:catAx>
        <c:axId val="210576512"/>
        <c:scaling>
          <c:orientation val="minMax"/>
        </c:scaling>
        <c:axPos val="b"/>
        <c:majorGridlines/>
        <c:numFmt formatCode="General" sourceLinked="1"/>
        <c:majorTickMark val="none"/>
        <c:tickLblPos val="nextTo"/>
        <c:spPr>
          <a:ln w="9525">
            <a:noFill/>
          </a:ln>
        </c:spPr>
        <c:txPr>
          <a:bodyPr rot="0" vert="horz"/>
          <a:lstStyle/>
          <a:p>
            <a:pPr>
              <a:lnSpc>
                <a:spcPts val="1200"/>
              </a:lnSpc>
              <a:defRPr/>
            </a:pPr>
            <a:endParaRPr lang="zh-CN"/>
          </a:p>
        </c:txPr>
        <c:crossAx val="210578048"/>
        <c:crosses val="autoZero"/>
        <c:auto val="1"/>
        <c:lblAlgn val="ctr"/>
        <c:lblOffset val="100"/>
        <c:tickLblSkip val="1"/>
        <c:tickMarkSkip val="1"/>
      </c:catAx>
      <c:valAx>
        <c:axId val="210578048"/>
        <c:scaling>
          <c:orientation val="minMax"/>
          <c:max val="4.5"/>
          <c:min val="2.5"/>
        </c:scaling>
        <c:delete val="1"/>
        <c:axPos val="l"/>
        <c:numFmt formatCode="0_);[Red]\(0\)" sourceLinked="0"/>
        <c:majorTickMark val="none"/>
        <c:tickLblPos val="none"/>
        <c:crossAx val="210576512"/>
        <c:crosses val="autoZero"/>
        <c:crossBetween val="between"/>
        <c:majorUnit val="0.5"/>
      </c:valAx>
    </c:plotArea>
    <c:legend>
      <c:legendPos val="r"/>
      <c:layout>
        <c:manualLayout>
          <c:xMode val="edge"/>
          <c:yMode val="edge"/>
          <c:x val="0.58146324685140438"/>
          <c:y val="4.1041742489991255E-2"/>
          <c:w val="0.41391918084995344"/>
          <c:h val="6.1033623561689877E-2"/>
        </c:manualLayout>
      </c:layout>
    </c:legend>
    <c:plotVisOnly val="1"/>
    <c:dispBlanksAs val="gap"/>
  </c:chart>
  <c:txPr>
    <a:bodyPr/>
    <a:lstStyle/>
    <a:p>
      <a:pPr>
        <a:lnSpc>
          <a:spcPts val="1400"/>
        </a:lnSpc>
        <a:defRPr sz="1000">
          <a:latin typeface="Arial" pitchFamily="34" charset="0"/>
          <a:ea typeface="华文细黑" pitchFamily="2" charset="-122"/>
          <a:cs typeface="Arial" pitchFamily="34" charset="0"/>
        </a:defRPr>
      </a:pPr>
      <a:endParaRPr lang="zh-CN"/>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5.830606633326782E-2"/>
          <c:y val="0.11837932819736292"/>
          <c:w val="0.90598179807537904"/>
          <c:h val="0.77022669598443971"/>
        </c:manualLayout>
      </c:layout>
      <c:lineChart>
        <c:grouping val="standard"/>
        <c:ser>
          <c:idx val="0"/>
          <c:order val="0"/>
          <c:tx>
            <c:strRef>
              <c:f>Sheet1!$A$2</c:f>
              <c:strCache>
                <c:ptCount val="1"/>
                <c:pt idx="0">
                  <c:v>a.工作投入度（精力、情感等）</c:v>
                </c:pt>
              </c:strCache>
            </c:strRef>
          </c:tx>
          <c:spPr>
            <a:ln>
              <a:solidFill>
                <a:srgbClr val="339966"/>
              </a:solidFill>
            </a:ln>
          </c:spPr>
          <c:marker>
            <c:symbol val="none"/>
          </c:marker>
          <c:cat>
            <c:strRef>
              <c:f>Sheet1!$B$1:$J$1</c:f>
              <c:strCache>
                <c:ptCount val="9"/>
                <c:pt idx="0">
                  <c:v>项目管理</c:v>
                </c:pt>
                <c:pt idx="1">
                  <c:v>公关传播</c:v>
                </c:pt>
                <c:pt idx="2">
                  <c:v>筹资</c:v>
                </c:pt>
                <c:pt idx="3">
                  <c:v>志愿者管理</c:v>
                </c:pt>
                <c:pt idx="4">
                  <c:v>研究</c:v>
                </c:pt>
                <c:pt idx="5">
                  <c:v>行政</c:v>
                </c:pt>
                <c:pt idx="6">
                  <c:v>财务/会计/出纳</c:v>
                </c:pt>
                <c:pt idx="7">
                  <c:v>人力资源</c:v>
                </c:pt>
                <c:pt idx="8">
                  <c:v>技术支持</c:v>
                </c:pt>
              </c:strCache>
            </c:strRef>
          </c:cat>
          <c:val>
            <c:numRef>
              <c:f>Sheet1!$B$2:$J$2</c:f>
              <c:numCache>
                <c:formatCode>0.0_ </c:formatCode>
                <c:ptCount val="9"/>
                <c:pt idx="0">
                  <c:v>88.8</c:v>
                </c:pt>
                <c:pt idx="1">
                  <c:v>77.099999999999994</c:v>
                </c:pt>
                <c:pt idx="2">
                  <c:v>90</c:v>
                </c:pt>
                <c:pt idx="3">
                  <c:v>84.6</c:v>
                </c:pt>
                <c:pt idx="4">
                  <c:v>90.909090909090907</c:v>
                </c:pt>
                <c:pt idx="5">
                  <c:v>91.83673469387756</c:v>
                </c:pt>
                <c:pt idx="6">
                  <c:v>95.833333333333258</c:v>
                </c:pt>
                <c:pt idx="7">
                  <c:v>66.666666666666671</c:v>
                </c:pt>
                <c:pt idx="8">
                  <c:v>100</c:v>
                </c:pt>
              </c:numCache>
            </c:numRef>
          </c:val>
          <c:smooth val="1"/>
        </c:ser>
        <c:ser>
          <c:idx val="1"/>
          <c:order val="1"/>
          <c:tx>
            <c:strRef>
              <c:f>Sheet1!$A$3</c:f>
              <c:strCache>
                <c:ptCount val="1"/>
                <c:pt idx="0">
                  <c:v>b.工作效率</c:v>
                </c:pt>
              </c:strCache>
            </c:strRef>
          </c:tx>
          <c:spPr>
            <a:ln>
              <a:solidFill>
                <a:srgbClr val="46C284"/>
              </a:solidFill>
            </a:ln>
          </c:spPr>
          <c:marker>
            <c:symbol val="none"/>
          </c:marker>
          <c:cat>
            <c:strRef>
              <c:f>Sheet1!$B$1:$J$1</c:f>
              <c:strCache>
                <c:ptCount val="9"/>
                <c:pt idx="0">
                  <c:v>项目管理</c:v>
                </c:pt>
                <c:pt idx="1">
                  <c:v>公关传播</c:v>
                </c:pt>
                <c:pt idx="2">
                  <c:v>筹资</c:v>
                </c:pt>
                <c:pt idx="3">
                  <c:v>志愿者管理</c:v>
                </c:pt>
                <c:pt idx="4">
                  <c:v>研究</c:v>
                </c:pt>
                <c:pt idx="5">
                  <c:v>行政</c:v>
                </c:pt>
                <c:pt idx="6">
                  <c:v>财务/会计/出纳</c:v>
                </c:pt>
                <c:pt idx="7">
                  <c:v>人力资源</c:v>
                </c:pt>
                <c:pt idx="8">
                  <c:v>技术支持</c:v>
                </c:pt>
              </c:strCache>
            </c:strRef>
          </c:cat>
          <c:val>
            <c:numRef>
              <c:f>Sheet1!$B$3:$J$3</c:f>
              <c:numCache>
                <c:formatCode>0.0_ </c:formatCode>
                <c:ptCount val="9"/>
                <c:pt idx="0">
                  <c:v>75.2</c:v>
                </c:pt>
                <c:pt idx="1">
                  <c:v>77.099999999999994</c:v>
                </c:pt>
                <c:pt idx="2">
                  <c:v>69</c:v>
                </c:pt>
                <c:pt idx="3">
                  <c:v>46.2</c:v>
                </c:pt>
                <c:pt idx="4">
                  <c:v>81.818181818181259</c:v>
                </c:pt>
                <c:pt idx="5">
                  <c:v>81.632653061224502</c:v>
                </c:pt>
                <c:pt idx="6">
                  <c:v>91.666666666666671</c:v>
                </c:pt>
                <c:pt idx="7">
                  <c:v>66.666666666666671</c:v>
                </c:pt>
                <c:pt idx="8">
                  <c:v>100</c:v>
                </c:pt>
              </c:numCache>
            </c:numRef>
          </c:val>
          <c:smooth val="1"/>
        </c:ser>
        <c:ser>
          <c:idx val="2"/>
          <c:order val="2"/>
          <c:tx>
            <c:strRef>
              <c:f>Sheet1!$A$4</c:f>
              <c:strCache>
                <c:ptCount val="1"/>
                <c:pt idx="0">
                  <c:v>c.工作交付的及时性</c:v>
                </c:pt>
              </c:strCache>
            </c:strRef>
          </c:tx>
          <c:spPr>
            <a:ln>
              <a:solidFill>
                <a:srgbClr val="B4E6CD"/>
              </a:solidFill>
            </a:ln>
          </c:spPr>
          <c:marker>
            <c:symbol val="none"/>
          </c:marker>
          <c:cat>
            <c:strRef>
              <c:f>Sheet1!$B$1:$J$1</c:f>
              <c:strCache>
                <c:ptCount val="9"/>
                <c:pt idx="0">
                  <c:v>项目管理</c:v>
                </c:pt>
                <c:pt idx="1">
                  <c:v>公关传播</c:v>
                </c:pt>
                <c:pt idx="2">
                  <c:v>筹资</c:v>
                </c:pt>
                <c:pt idx="3">
                  <c:v>志愿者管理</c:v>
                </c:pt>
                <c:pt idx="4">
                  <c:v>研究</c:v>
                </c:pt>
                <c:pt idx="5">
                  <c:v>行政</c:v>
                </c:pt>
                <c:pt idx="6">
                  <c:v>财务/会计/出纳</c:v>
                </c:pt>
                <c:pt idx="7">
                  <c:v>人力资源</c:v>
                </c:pt>
                <c:pt idx="8">
                  <c:v>技术支持</c:v>
                </c:pt>
              </c:strCache>
            </c:strRef>
          </c:cat>
          <c:val>
            <c:numRef>
              <c:f>Sheet1!$B$4:$J$4</c:f>
              <c:numCache>
                <c:formatCode>0.0_ </c:formatCode>
                <c:ptCount val="9"/>
                <c:pt idx="0">
                  <c:v>82.4</c:v>
                </c:pt>
                <c:pt idx="1">
                  <c:v>80</c:v>
                </c:pt>
                <c:pt idx="2">
                  <c:v>69</c:v>
                </c:pt>
                <c:pt idx="3">
                  <c:v>84.6</c:v>
                </c:pt>
                <c:pt idx="4">
                  <c:v>81.818181818181259</c:v>
                </c:pt>
                <c:pt idx="5">
                  <c:v>83.673469387755048</c:v>
                </c:pt>
                <c:pt idx="6">
                  <c:v>91.666666666666657</c:v>
                </c:pt>
                <c:pt idx="7">
                  <c:v>83.333333333333258</c:v>
                </c:pt>
                <c:pt idx="8">
                  <c:v>100</c:v>
                </c:pt>
              </c:numCache>
            </c:numRef>
          </c:val>
          <c:smooth val="1"/>
        </c:ser>
        <c:ser>
          <c:idx val="3"/>
          <c:order val="3"/>
          <c:tx>
            <c:strRef>
              <c:f>Sheet1!$A$5</c:f>
              <c:strCache>
                <c:ptCount val="1"/>
                <c:pt idx="0">
                  <c:v>d.交付工作的水平和专业性</c:v>
                </c:pt>
              </c:strCache>
            </c:strRef>
          </c:tx>
          <c:spPr>
            <a:ln>
              <a:solidFill>
                <a:schemeClr val="bg1">
                  <a:lumMod val="65000"/>
                </a:schemeClr>
              </a:solidFill>
            </a:ln>
          </c:spPr>
          <c:marker>
            <c:symbol val="none"/>
          </c:marker>
          <c:cat>
            <c:strRef>
              <c:f>Sheet1!$B$1:$J$1</c:f>
              <c:strCache>
                <c:ptCount val="9"/>
                <c:pt idx="0">
                  <c:v>项目管理</c:v>
                </c:pt>
                <c:pt idx="1">
                  <c:v>公关传播</c:v>
                </c:pt>
                <c:pt idx="2">
                  <c:v>筹资</c:v>
                </c:pt>
                <c:pt idx="3">
                  <c:v>志愿者管理</c:v>
                </c:pt>
                <c:pt idx="4">
                  <c:v>研究</c:v>
                </c:pt>
                <c:pt idx="5">
                  <c:v>行政</c:v>
                </c:pt>
                <c:pt idx="6">
                  <c:v>财务/会计/出纳</c:v>
                </c:pt>
                <c:pt idx="7">
                  <c:v>人力资源</c:v>
                </c:pt>
                <c:pt idx="8">
                  <c:v>技术支持</c:v>
                </c:pt>
              </c:strCache>
            </c:strRef>
          </c:cat>
          <c:val>
            <c:numRef>
              <c:f>Sheet1!$B$5:$J$5</c:f>
              <c:numCache>
                <c:formatCode>0.0_ </c:formatCode>
                <c:ptCount val="9"/>
                <c:pt idx="0">
                  <c:v>68.8</c:v>
                </c:pt>
                <c:pt idx="1">
                  <c:v>60</c:v>
                </c:pt>
                <c:pt idx="2">
                  <c:v>72.400000000000006</c:v>
                </c:pt>
                <c:pt idx="3">
                  <c:v>53.8</c:v>
                </c:pt>
                <c:pt idx="4">
                  <c:v>63.63636363636364</c:v>
                </c:pt>
                <c:pt idx="5">
                  <c:v>63.265306122449218</c:v>
                </c:pt>
                <c:pt idx="6">
                  <c:v>66.666666666666657</c:v>
                </c:pt>
                <c:pt idx="7">
                  <c:v>50</c:v>
                </c:pt>
                <c:pt idx="8">
                  <c:v>66.666666666666671</c:v>
                </c:pt>
              </c:numCache>
            </c:numRef>
          </c:val>
          <c:smooth val="1"/>
        </c:ser>
        <c:ser>
          <c:idx val="4"/>
          <c:order val="4"/>
          <c:tx>
            <c:strRef>
              <c:f>Sheet1!$A$6</c:f>
              <c:strCache>
                <c:ptCount val="1"/>
                <c:pt idx="0">
                  <c:v>高管评价</c:v>
                </c:pt>
              </c:strCache>
            </c:strRef>
          </c:tx>
          <c:spPr>
            <a:ln w="63500">
              <a:solidFill>
                <a:srgbClr val="C00000"/>
              </a:solidFill>
            </a:ln>
          </c:spPr>
          <c:marker>
            <c:symbol val="circle"/>
            <c:size val="8"/>
            <c:spPr>
              <a:solidFill>
                <a:srgbClr val="C00000"/>
              </a:solidFill>
              <a:ln>
                <a:solidFill>
                  <a:srgbClr val="C00000"/>
                </a:solidFill>
              </a:ln>
            </c:spPr>
          </c:marker>
          <c:cat>
            <c:strRef>
              <c:f>Sheet1!$B$1:$J$1</c:f>
              <c:strCache>
                <c:ptCount val="9"/>
                <c:pt idx="0">
                  <c:v>项目管理</c:v>
                </c:pt>
                <c:pt idx="1">
                  <c:v>公关传播</c:v>
                </c:pt>
                <c:pt idx="2">
                  <c:v>筹资</c:v>
                </c:pt>
                <c:pt idx="3">
                  <c:v>志愿者管理</c:v>
                </c:pt>
                <c:pt idx="4">
                  <c:v>研究</c:v>
                </c:pt>
                <c:pt idx="5">
                  <c:v>行政</c:v>
                </c:pt>
                <c:pt idx="6">
                  <c:v>财务/会计/出纳</c:v>
                </c:pt>
                <c:pt idx="7">
                  <c:v>人力资源</c:v>
                </c:pt>
                <c:pt idx="8">
                  <c:v>技术支持</c:v>
                </c:pt>
              </c:strCache>
            </c:strRef>
          </c:cat>
          <c:val>
            <c:numRef>
              <c:f>Sheet1!$B$6:$J$6</c:f>
              <c:numCache>
                <c:formatCode>0.0_ </c:formatCode>
                <c:ptCount val="9"/>
                <c:pt idx="0">
                  <c:v>78.5</c:v>
                </c:pt>
                <c:pt idx="1">
                  <c:v>46</c:v>
                </c:pt>
                <c:pt idx="2">
                  <c:v>34.700000000000003</c:v>
                </c:pt>
                <c:pt idx="3">
                  <c:v>74.5</c:v>
                </c:pt>
                <c:pt idx="4">
                  <c:v>80</c:v>
                </c:pt>
                <c:pt idx="5">
                  <c:v>69.2</c:v>
                </c:pt>
                <c:pt idx="6">
                  <c:v>82.9</c:v>
                </c:pt>
                <c:pt idx="7">
                  <c:v>51.4</c:v>
                </c:pt>
                <c:pt idx="8">
                  <c:v>64.5</c:v>
                </c:pt>
              </c:numCache>
            </c:numRef>
          </c:val>
          <c:smooth val="1"/>
        </c:ser>
        <c:marker val="1"/>
        <c:axId val="222755840"/>
        <c:axId val="222766208"/>
      </c:lineChart>
      <c:catAx>
        <c:axId val="222755840"/>
        <c:scaling>
          <c:orientation val="minMax"/>
        </c:scaling>
        <c:axPos val="b"/>
        <c:tickLblPos val="nextTo"/>
        <c:crossAx val="222766208"/>
        <c:crosses val="autoZero"/>
        <c:auto val="1"/>
        <c:lblAlgn val="ctr"/>
        <c:lblOffset val="100"/>
      </c:catAx>
      <c:valAx>
        <c:axId val="222766208"/>
        <c:scaling>
          <c:orientation val="minMax"/>
          <c:max val="100"/>
        </c:scaling>
        <c:axPos val="l"/>
        <c:numFmt formatCode="General" sourceLinked="0"/>
        <c:tickLblPos val="nextTo"/>
        <c:crossAx val="222755840"/>
        <c:crosses val="autoZero"/>
        <c:crossBetween val="between"/>
        <c:majorUnit val="20"/>
      </c:valAx>
    </c:plotArea>
    <c:legend>
      <c:legendPos val="r"/>
      <c:layout>
        <c:manualLayout>
          <c:xMode val="edge"/>
          <c:yMode val="edge"/>
          <c:x val="5.3330938746918924E-2"/>
          <c:y val="4.6390849768515475E-3"/>
          <c:w val="0.92424923596060005"/>
          <c:h val="0.10436757278473639"/>
        </c:manualLayout>
      </c:layout>
    </c:legend>
    <c:plotVisOnly val="1"/>
  </c:chart>
  <c:txPr>
    <a:bodyPr/>
    <a:lstStyle/>
    <a:p>
      <a:pPr>
        <a:defRPr sz="1000">
          <a:latin typeface="Arial" pitchFamily="34" charset="0"/>
          <a:ea typeface="华文细黑" pitchFamily="2" charset="-122"/>
          <a:cs typeface="Arial" pitchFamily="34" charset="0"/>
        </a:defRPr>
      </a:pPr>
      <a:endParaRPr lang="zh-CN"/>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zh-CN"/>
  <c:chart>
    <c:plotArea>
      <c:layout/>
      <c:scatterChart>
        <c:scatterStyle val="lineMarker"/>
        <c:ser>
          <c:idx val="1"/>
          <c:order val="1"/>
          <c:spPr>
            <a:ln w="28575">
              <a:noFill/>
            </a:ln>
          </c:spPr>
          <c:xVal>
            <c:numRef>
              <c:f>Sheet1!$H$2:$H$10</c:f>
            </c:numRef>
          </c:xVal>
          <c:yVal>
            <c:numRef>
              <c:f>Sheet1!$I$2:$I$10</c:f>
            </c:numRef>
          </c:yVal>
        </c:ser>
        <c:ser>
          <c:idx val="0"/>
          <c:order val="0"/>
          <c:spPr>
            <a:ln w="28575">
              <a:noFill/>
            </a:ln>
          </c:spPr>
          <c:marker>
            <c:symbol val="circle"/>
            <c:size val="6"/>
            <c:spPr>
              <a:solidFill>
                <a:srgbClr val="339966"/>
              </a:solidFill>
              <a:ln>
                <a:noFill/>
              </a:ln>
            </c:spPr>
          </c:marker>
          <c:dLbls>
            <c:dLbl>
              <c:idx val="0"/>
              <c:layout/>
              <c:tx>
                <c:rich>
                  <a:bodyPr/>
                  <a:lstStyle/>
                  <a:p>
                    <a:r>
                      <a:rPr lang="zh-CN"/>
                      <a:t>项目管理</a:t>
                    </a:r>
                  </a:p>
                </c:rich>
              </c:tx>
            </c:dLbl>
            <c:dLbl>
              <c:idx val="1"/>
              <c:layout/>
              <c:tx>
                <c:rich>
                  <a:bodyPr/>
                  <a:lstStyle/>
                  <a:p>
                    <a:r>
                      <a:rPr lang="zh-CN"/>
                      <a:t>公关传播</a:t>
                    </a:r>
                  </a:p>
                </c:rich>
              </c:tx>
            </c:dLbl>
            <c:dLbl>
              <c:idx val="2"/>
              <c:layout/>
              <c:tx>
                <c:rich>
                  <a:bodyPr/>
                  <a:lstStyle/>
                  <a:p>
                    <a:r>
                      <a:rPr lang="zh-CN"/>
                      <a:t>筹资</a:t>
                    </a:r>
                  </a:p>
                </c:rich>
              </c:tx>
            </c:dLbl>
            <c:dLbl>
              <c:idx val="3"/>
              <c:layout/>
              <c:tx>
                <c:rich>
                  <a:bodyPr/>
                  <a:lstStyle/>
                  <a:p>
                    <a:r>
                      <a:rPr lang="zh-CN"/>
                      <a:t>志愿者管理</a:t>
                    </a:r>
                  </a:p>
                </c:rich>
              </c:tx>
            </c:dLbl>
            <c:dLbl>
              <c:idx val="4"/>
              <c:layout>
                <c:manualLayout>
                  <c:x val="-5.4396609197329186E-2"/>
                  <c:y val="2.304510619413053E-2"/>
                </c:manualLayout>
              </c:layout>
              <c:tx>
                <c:rich>
                  <a:bodyPr/>
                  <a:lstStyle/>
                  <a:p>
                    <a:r>
                      <a:rPr lang="zh-CN"/>
                      <a:t>研究</a:t>
                    </a:r>
                  </a:p>
                </c:rich>
              </c:tx>
            </c:dLbl>
            <c:dLbl>
              <c:idx val="5"/>
              <c:layout/>
              <c:tx>
                <c:rich>
                  <a:bodyPr/>
                  <a:lstStyle/>
                  <a:p>
                    <a:r>
                      <a:rPr lang="zh-CN"/>
                      <a:t>行政</a:t>
                    </a:r>
                  </a:p>
                </c:rich>
              </c:tx>
            </c:dLbl>
            <c:dLbl>
              <c:idx val="6"/>
              <c:layout/>
              <c:tx>
                <c:rich>
                  <a:bodyPr/>
                  <a:lstStyle/>
                  <a:p>
                    <a:r>
                      <a:rPr lang="zh-CN"/>
                      <a:t>财务</a:t>
                    </a:r>
                  </a:p>
                </c:rich>
              </c:tx>
            </c:dLbl>
            <c:dLbl>
              <c:idx val="7"/>
              <c:layout>
                <c:manualLayout>
                  <c:x val="-0.11294038598669692"/>
                  <c:y val="1.9752948166397589E-2"/>
                </c:manualLayout>
              </c:layout>
              <c:tx>
                <c:rich>
                  <a:bodyPr/>
                  <a:lstStyle/>
                  <a:p>
                    <a:r>
                      <a:rPr lang="zh-CN"/>
                      <a:t>人力资源</a:t>
                    </a:r>
                  </a:p>
                </c:rich>
              </c:tx>
            </c:dLbl>
            <c:dLbl>
              <c:idx val="8"/>
              <c:layout>
                <c:manualLayout>
                  <c:x val="-0.12339782913361322"/>
                  <c:y val="-9.8764740831988381E-3"/>
                </c:manualLayout>
              </c:layout>
              <c:tx>
                <c:rich>
                  <a:bodyPr/>
                  <a:lstStyle/>
                  <a:p>
                    <a:r>
                      <a:rPr lang="zh-CN"/>
                      <a:t>技术支持</a:t>
                    </a:r>
                  </a:p>
                </c:rich>
              </c:tx>
            </c:dLbl>
            <c:showVal val="1"/>
          </c:dLbls>
          <c:xVal>
            <c:numRef>
              <c:f>[B3B四象限图.xls]Sheet1!$H$2:$H$10</c:f>
              <c:numCache>
                <c:formatCode>General</c:formatCode>
                <c:ptCount val="9"/>
                <c:pt idx="0">
                  <c:v>5</c:v>
                </c:pt>
                <c:pt idx="1">
                  <c:v>3</c:v>
                </c:pt>
                <c:pt idx="2">
                  <c:v>4</c:v>
                </c:pt>
                <c:pt idx="3">
                  <c:v>1</c:v>
                </c:pt>
                <c:pt idx="4">
                  <c:v>2</c:v>
                </c:pt>
                <c:pt idx="5">
                  <c:v>1</c:v>
                </c:pt>
                <c:pt idx="6">
                  <c:v>1</c:v>
                </c:pt>
                <c:pt idx="7">
                  <c:v>2</c:v>
                </c:pt>
                <c:pt idx="8">
                  <c:v>2</c:v>
                </c:pt>
              </c:numCache>
            </c:numRef>
          </c:xVal>
          <c:yVal>
            <c:numRef>
              <c:f>[B3B四象限图.xls]Sheet1!$I$2:$I$10</c:f>
              <c:numCache>
                <c:formatCode>General</c:formatCode>
                <c:ptCount val="9"/>
                <c:pt idx="0">
                  <c:v>4.1874999999999956</c:v>
                </c:pt>
                <c:pt idx="1">
                  <c:v>3.8399999999999967</c:v>
                </c:pt>
                <c:pt idx="2">
                  <c:v>3.8695652173913051</c:v>
                </c:pt>
                <c:pt idx="3">
                  <c:v>3.9636363636363652</c:v>
                </c:pt>
                <c:pt idx="4">
                  <c:v>4.2</c:v>
                </c:pt>
                <c:pt idx="5">
                  <c:v>4.0384615384615392</c:v>
                </c:pt>
                <c:pt idx="6">
                  <c:v>4.1904761904761898</c:v>
                </c:pt>
                <c:pt idx="7">
                  <c:v>3.7999999999999994</c:v>
                </c:pt>
                <c:pt idx="8">
                  <c:v>3.838709677419355</c:v>
                </c:pt>
              </c:numCache>
            </c:numRef>
          </c:yVal>
        </c:ser>
        <c:axId val="165650432"/>
        <c:axId val="165651968"/>
      </c:scatterChart>
      <c:valAx>
        <c:axId val="165650432"/>
        <c:scaling>
          <c:orientation val="minMax"/>
        </c:scaling>
        <c:axPos val="b"/>
        <c:numFmt formatCode="General" sourceLinked="1"/>
        <c:tickLblPos val="nextTo"/>
        <c:txPr>
          <a:bodyPr rot="0" vert="horz"/>
          <a:lstStyle/>
          <a:p>
            <a:pPr>
              <a:defRPr/>
            </a:pPr>
            <a:endParaRPr lang="zh-CN"/>
          </a:p>
        </c:txPr>
        <c:crossAx val="165651968"/>
        <c:crossesAt val="4"/>
        <c:crossBetween val="midCat"/>
      </c:valAx>
      <c:valAx>
        <c:axId val="165651968"/>
        <c:scaling>
          <c:orientation val="minMax"/>
          <c:min val="3"/>
        </c:scaling>
        <c:axPos val="l"/>
        <c:numFmt formatCode="General" sourceLinked="1"/>
        <c:tickLblPos val="nextTo"/>
        <c:crossAx val="165650432"/>
        <c:crossesAt val="2.5"/>
        <c:crossBetween val="midCat"/>
      </c:valAx>
    </c:plotArea>
    <c:plotVisOnly val="1"/>
    <c:dispBlanksAs val="gap"/>
  </c:chart>
  <c:txPr>
    <a:bodyPr/>
    <a:lstStyle/>
    <a:p>
      <a:pPr>
        <a:defRPr>
          <a:latin typeface="Arial" pitchFamily="34" charset="0"/>
          <a:ea typeface="华文细黑" pitchFamily="2" charset="-122"/>
          <a:cs typeface="Arial" pitchFamily="34" charset="0"/>
        </a:defRPr>
      </a:pPr>
      <a:endParaRPr lang="zh-CN"/>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manualLayout>
          <c:layoutTarget val="inner"/>
          <c:xMode val="edge"/>
          <c:yMode val="edge"/>
          <c:x val="0.44603274533282622"/>
          <c:y val="1.9050364375370781E-3"/>
          <c:w val="0.5362930353417521"/>
          <c:h val="0.95609958946102402"/>
        </c:manualLayout>
      </c:layout>
      <c:barChart>
        <c:barDir val="bar"/>
        <c:grouping val="clustered"/>
        <c:ser>
          <c:idx val="0"/>
          <c:order val="0"/>
          <c:tx>
            <c:strRef>
              <c:f>Sheet1!$B$1</c:f>
              <c:strCache>
                <c:ptCount val="1"/>
                <c:pt idx="0">
                  <c:v>培训的资金来源</c:v>
                </c:pt>
              </c:strCache>
            </c:strRef>
          </c:tx>
          <c:spPr>
            <a:solidFill>
              <a:srgbClr val="339966"/>
            </a:solidFill>
          </c:spPr>
          <c:dLbls>
            <c:showVal val="1"/>
          </c:dLbls>
          <c:cat>
            <c:strRef>
              <c:f>Sheet1!$A$2:$A$11</c:f>
              <c:strCache>
                <c:ptCount val="10"/>
                <c:pt idx="0">
                  <c:v> 说不清</c:v>
                </c:pt>
                <c:pt idx="1">
                  <c:v> 定向捐赠</c:v>
                </c:pt>
                <c:pt idx="2">
                  <c:v> 自筹</c:v>
                </c:pt>
                <c:pt idx="3">
                  <c:v> 机构内部培训</c:v>
                </c:pt>
                <c:pt idx="4">
                  <c:v> 员工自付/AA</c:v>
                </c:pt>
                <c:pt idx="5">
                  <c:v> 政府拨款</c:v>
                </c:pt>
                <c:pt idx="6">
                  <c:v> 理事会捐赠</c:v>
                </c:pt>
                <c:pt idx="7">
                  <c:v> 机构结余经费</c:v>
                </c:pt>
                <c:pt idx="8">
                  <c:v> 专项申请</c:v>
                </c:pt>
                <c:pt idx="9">
                  <c:v> 其他机构提供的无偿培训</c:v>
                </c:pt>
              </c:strCache>
            </c:strRef>
          </c:cat>
          <c:val>
            <c:numRef>
              <c:f>Sheet1!$B$2:$B$11</c:f>
              <c:numCache>
                <c:formatCode>#,##0.0</c:formatCode>
                <c:ptCount val="10"/>
                <c:pt idx="0">
                  <c:v>2.7918781725888189</c:v>
                </c:pt>
                <c:pt idx="1">
                  <c:v>0.25380710659898476</c:v>
                </c:pt>
                <c:pt idx="2">
                  <c:v>1.2690355329949239</c:v>
                </c:pt>
                <c:pt idx="3">
                  <c:v>1.2690355329949239</c:v>
                </c:pt>
                <c:pt idx="4">
                  <c:v>1.2690355329949239</c:v>
                </c:pt>
                <c:pt idx="5">
                  <c:v>2.2842639593908629</c:v>
                </c:pt>
                <c:pt idx="6">
                  <c:v>2.7918781725888189</c:v>
                </c:pt>
                <c:pt idx="7">
                  <c:v>12.944162436548224</c:v>
                </c:pt>
                <c:pt idx="8">
                  <c:v>25.38071065989849</c:v>
                </c:pt>
                <c:pt idx="9">
                  <c:v>49.746192893401222</c:v>
                </c:pt>
              </c:numCache>
            </c:numRef>
          </c:val>
        </c:ser>
        <c:gapWidth val="50"/>
        <c:axId val="222831744"/>
        <c:axId val="222833280"/>
      </c:barChart>
      <c:catAx>
        <c:axId val="222831744"/>
        <c:scaling>
          <c:orientation val="minMax"/>
        </c:scaling>
        <c:axPos val="l"/>
        <c:tickLblPos val="nextTo"/>
        <c:spPr>
          <a:ln>
            <a:noFill/>
          </a:ln>
        </c:spPr>
        <c:txPr>
          <a:bodyPr/>
          <a:lstStyle/>
          <a:p>
            <a:pPr>
              <a:defRPr sz="1000" spc="100" baseline="0">
                <a:latin typeface="华文细黑" pitchFamily="2" charset="-122"/>
                <a:ea typeface="华文细黑" pitchFamily="2" charset="-122"/>
              </a:defRPr>
            </a:pPr>
            <a:endParaRPr lang="zh-CN"/>
          </a:p>
        </c:txPr>
        <c:crossAx val="222833280"/>
        <c:crosses val="autoZero"/>
        <c:auto val="1"/>
        <c:lblAlgn val="ctr"/>
        <c:lblOffset val="100"/>
      </c:catAx>
      <c:valAx>
        <c:axId val="222833280"/>
        <c:scaling>
          <c:orientation val="minMax"/>
        </c:scaling>
        <c:delete val="1"/>
        <c:axPos val="b"/>
        <c:numFmt formatCode="#,##0;\-#,##0" sourceLinked="0"/>
        <c:tickLblPos val="none"/>
        <c:crossAx val="222831744"/>
        <c:crosses val="autoZero"/>
        <c:crossBetween val="between"/>
      </c:valAx>
    </c:plotArea>
    <c:plotVisOnly val="1"/>
  </c:chart>
  <c:spPr>
    <a:ln>
      <a:noFill/>
    </a:ln>
  </c:spPr>
  <c:txPr>
    <a:bodyPr/>
    <a:lstStyle/>
    <a:p>
      <a:pPr>
        <a:defRPr>
          <a:latin typeface="Arial" pitchFamily="34" charset="0"/>
          <a:ea typeface="微软雅黑" pitchFamily="34" charset="-122"/>
          <a:cs typeface="Arial" pitchFamily="34" charset="0"/>
        </a:defRPr>
      </a:pPr>
      <a:endParaRPr lang="zh-CN"/>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manualLayout>
          <c:layoutTarget val="inner"/>
          <c:xMode val="edge"/>
          <c:yMode val="edge"/>
          <c:x val="0.29172382578832928"/>
          <c:y val="0.10202553262969292"/>
          <c:w val="0.57138254046761605"/>
          <c:h val="0.73868669335648218"/>
        </c:manualLayout>
      </c:layout>
      <c:barChart>
        <c:barDir val="bar"/>
        <c:grouping val="clustered"/>
        <c:ser>
          <c:idx val="0"/>
          <c:order val="0"/>
          <c:tx>
            <c:strRef>
              <c:f>Sheet1!$B$1</c:f>
              <c:strCache>
                <c:ptCount val="1"/>
                <c:pt idx="0">
                  <c:v>参加过公益人才培养的职位分布</c:v>
                </c:pt>
              </c:strCache>
            </c:strRef>
          </c:tx>
          <c:spPr>
            <a:ln>
              <a:solidFill>
                <a:schemeClr val="bg1"/>
              </a:solidFill>
            </a:ln>
          </c:spPr>
          <c:dPt>
            <c:idx val="0"/>
            <c:spPr>
              <a:solidFill>
                <a:schemeClr val="bg1">
                  <a:lumMod val="50000"/>
                </a:schemeClr>
              </a:solidFill>
              <a:ln>
                <a:solidFill>
                  <a:schemeClr val="bg1"/>
                </a:solidFill>
              </a:ln>
            </c:spPr>
          </c:dPt>
          <c:dPt>
            <c:idx val="1"/>
            <c:spPr>
              <a:solidFill>
                <a:srgbClr val="46C284"/>
              </a:solidFill>
              <a:ln>
                <a:solidFill>
                  <a:schemeClr val="bg1"/>
                </a:solidFill>
              </a:ln>
            </c:spPr>
          </c:dPt>
          <c:dPt>
            <c:idx val="2"/>
            <c:spPr>
              <a:solidFill>
                <a:srgbClr val="339966"/>
              </a:solidFill>
              <a:ln>
                <a:solidFill>
                  <a:schemeClr val="bg1"/>
                </a:solidFill>
              </a:ln>
            </c:spPr>
          </c:dPt>
          <c:dLbls>
            <c:showVal val="1"/>
          </c:dLbls>
          <c:cat>
            <c:strRef>
              <c:f>Sheet1!$A$2:$A$4</c:f>
              <c:strCache>
                <c:ptCount val="3"/>
                <c:pt idx="0">
                  <c:v> 普通工作人员</c:v>
                </c:pt>
                <c:pt idx="1">
                  <c:v> 中层管理者</c:v>
                </c:pt>
                <c:pt idx="2">
                  <c:v> 高层管理者</c:v>
                </c:pt>
              </c:strCache>
            </c:strRef>
          </c:cat>
          <c:val>
            <c:numRef>
              <c:f>Sheet1!$B$2:$B$4</c:f>
              <c:numCache>
                <c:formatCode>#,##0.0</c:formatCode>
                <c:ptCount val="3"/>
                <c:pt idx="0">
                  <c:v>17.399999999999999</c:v>
                </c:pt>
                <c:pt idx="1">
                  <c:v>29.9</c:v>
                </c:pt>
                <c:pt idx="2">
                  <c:v>38.800000000000004</c:v>
                </c:pt>
              </c:numCache>
            </c:numRef>
          </c:val>
        </c:ser>
        <c:gapWidth val="72"/>
        <c:axId val="222962816"/>
        <c:axId val="222956928"/>
      </c:barChart>
      <c:valAx>
        <c:axId val="222956928"/>
        <c:scaling>
          <c:orientation val="minMax"/>
        </c:scaling>
        <c:axPos val="b"/>
        <c:numFmt formatCode="#,##0.0" sourceLinked="1"/>
        <c:tickLblPos val="nextTo"/>
        <c:crossAx val="222962816"/>
        <c:crosses val="autoZero"/>
        <c:crossBetween val="between"/>
      </c:valAx>
      <c:catAx>
        <c:axId val="222962816"/>
        <c:scaling>
          <c:orientation val="minMax"/>
        </c:scaling>
        <c:axPos val="l"/>
        <c:tickLblPos val="nextTo"/>
        <c:spPr>
          <a:ln>
            <a:noFill/>
          </a:ln>
        </c:spPr>
        <c:crossAx val="222956928"/>
        <c:crosses val="autoZero"/>
        <c:auto val="1"/>
        <c:lblAlgn val="ctr"/>
        <c:lblOffset val="100"/>
      </c:catAx>
    </c:plotArea>
    <c:plotVisOnly val="1"/>
  </c:chart>
  <c:txPr>
    <a:bodyPr/>
    <a:lstStyle/>
    <a:p>
      <a:pPr>
        <a:defRPr sz="1000">
          <a:latin typeface="Arial" pitchFamily="34" charset="0"/>
          <a:ea typeface="华文细黑" pitchFamily="2" charset="-122"/>
          <a:cs typeface="Arial" pitchFamily="34" charset="0"/>
        </a:defRPr>
      </a:pPr>
      <a:endParaRPr lang="zh-CN"/>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manualLayout>
          <c:layoutTarget val="inner"/>
          <c:xMode val="edge"/>
          <c:yMode val="edge"/>
          <c:x val="0.26845839592702714"/>
          <c:y val="0.17286607739930371"/>
          <c:w val="0.70064829753216751"/>
          <c:h val="0.61284588161129894"/>
        </c:manualLayout>
      </c:layout>
      <c:barChart>
        <c:barDir val="bar"/>
        <c:grouping val="stacked"/>
        <c:ser>
          <c:idx val="0"/>
          <c:order val="0"/>
          <c:tx>
            <c:strRef>
              <c:f>Sheet1!$A$2</c:f>
              <c:strCache>
                <c:ptCount val="1"/>
                <c:pt idx="0">
                  <c:v>是</c:v>
                </c:pt>
              </c:strCache>
            </c:strRef>
          </c:tx>
          <c:spPr>
            <a:solidFill>
              <a:srgbClr val="339966"/>
            </a:solidFill>
            <a:ln>
              <a:solidFill>
                <a:schemeClr val="bg1"/>
              </a:solidFill>
            </a:ln>
          </c:spPr>
          <c:dLbls>
            <c:showVal val="1"/>
          </c:dLbls>
          <c:cat>
            <c:strRef>
              <c:f>Sheet1!$B$1:$C$1</c:f>
              <c:strCache>
                <c:ptCount val="2"/>
                <c:pt idx="0">
                  <c:v>注册组织</c:v>
                </c:pt>
                <c:pt idx="1">
                  <c:v>未注册组织</c:v>
                </c:pt>
              </c:strCache>
            </c:strRef>
          </c:cat>
          <c:val>
            <c:numRef>
              <c:f>Sheet1!$B$2:$C$2</c:f>
              <c:numCache>
                <c:formatCode>#,##0.0</c:formatCode>
                <c:ptCount val="2"/>
                <c:pt idx="0">
                  <c:v>27.228915662650635</c:v>
                </c:pt>
                <c:pt idx="1">
                  <c:v>38.983050847457626</c:v>
                </c:pt>
              </c:numCache>
            </c:numRef>
          </c:val>
        </c:ser>
        <c:ser>
          <c:idx val="1"/>
          <c:order val="1"/>
          <c:tx>
            <c:strRef>
              <c:f>Sheet1!$A$3</c:f>
              <c:strCache>
                <c:ptCount val="1"/>
                <c:pt idx="0">
                  <c:v>否</c:v>
                </c:pt>
              </c:strCache>
            </c:strRef>
          </c:tx>
          <c:spPr>
            <a:solidFill>
              <a:schemeClr val="bg1">
                <a:lumMod val="65000"/>
              </a:schemeClr>
            </a:solidFill>
            <a:ln>
              <a:solidFill>
                <a:schemeClr val="bg1"/>
              </a:solidFill>
            </a:ln>
          </c:spPr>
          <c:dLbls>
            <c:showVal val="1"/>
          </c:dLbls>
          <c:cat>
            <c:strRef>
              <c:f>Sheet1!$B$1:$C$1</c:f>
              <c:strCache>
                <c:ptCount val="2"/>
                <c:pt idx="0">
                  <c:v>注册组织</c:v>
                </c:pt>
                <c:pt idx="1">
                  <c:v>未注册组织</c:v>
                </c:pt>
              </c:strCache>
            </c:strRef>
          </c:cat>
          <c:val>
            <c:numRef>
              <c:f>Sheet1!$B$3:$C$3</c:f>
              <c:numCache>
                <c:formatCode>#,##0.0</c:formatCode>
                <c:ptCount val="2"/>
                <c:pt idx="0">
                  <c:v>72.771084337349379</c:v>
                </c:pt>
                <c:pt idx="1">
                  <c:v>61.01694915254209</c:v>
                </c:pt>
              </c:numCache>
            </c:numRef>
          </c:val>
        </c:ser>
        <c:gapWidth val="45"/>
        <c:overlap val="100"/>
        <c:axId val="222979584"/>
        <c:axId val="222981120"/>
      </c:barChart>
      <c:catAx>
        <c:axId val="222979584"/>
        <c:scaling>
          <c:orientation val="minMax"/>
        </c:scaling>
        <c:axPos val="l"/>
        <c:majorTickMark val="none"/>
        <c:tickLblPos val="nextTo"/>
        <c:spPr>
          <a:ln>
            <a:noFill/>
          </a:ln>
        </c:spPr>
        <c:crossAx val="222981120"/>
        <c:crosses val="autoZero"/>
        <c:auto val="1"/>
        <c:lblAlgn val="ctr"/>
        <c:lblOffset val="100"/>
      </c:catAx>
      <c:valAx>
        <c:axId val="222981120"/>
        <c:scaling>
          <c:orientation val="minMax"/>
          <c:max val="100"/>
        </c:scaling>
        <c:axPos val="b"/>
        <c:numFmt formatCode="General" sourceLinked="0"/>
        <c:tickLblPos val="nextTo"/>
        <c:crossAx val="222979584"/>
        <c:crosses val="autoZero"/>
        <c:crossBetween val="between"/>
        <c:majorUnit val="20"/>
      </c:valAx>
      <c:spPr>
        <a:noFill/>
        <a:ln w="25400">
          <a:noFill/>
        </a:ln>
      </c:spPr>
    </c:plotArea>
    <c:legend>
      <c:legendPos val="r"/>
      <c:layout>
        <c:manualLayout>
          <c:xMode val="edge"/>
          <c:yMode val="edge"/>
          <c:x val="0.26808175606534235"/>
          <c:y val="2.0701161736837771E-2"/>
          <c:w val="0.35213351837557444"/>
          <c:h val="0.12852587992511735"/>
        </c:manualLayout>
      </c:layout>
    </c:legend>
    <c:plotVisOnly val="1"/>
  </c:chart>
  <c:spPr>
    <a:ln>
      <a:noFill/>
    </a:ln>
  </c:spPr>
  <c:txPr>
    <a:bodyPr/>
    <a:lstStyle/>
    <a:p>
      <a:pPr>
        <a:defRPr>
          <a:latin typeface="Arial" pitchFamily="34" charset="0"/>
          <a:ea typeface="华文细黑" pitchFamily="2" charset="-122"/>
          <a:cs typeface="Arial" pitchFamily="34" charset="0"/>
        </a:defRPr>
      </a:pPr>
      <a:endParaRPr lang="zh-CN"/>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0.35357047418907883"/>
          <c:y val="0.17967051386647478"/>
          <c:w val="0.5390773611648535"/>
          <c:h val="0.66588062536602644"/>
        </c:manualLayout>
      </c:layout>
      <c:barChart>
        <c:barDir val="bar"/>
        <c:grouping val="stacked"/>
        <c:ser>
          <c:idx val="0"/>
          <c:order val="0"/>
          <c:tx>
            <c:strRef>
              <c:f>Sheet1!$B$1</c:f>
              <c:strCache>
                <c:ptCount val="1"/>
                <c:pt idx="0">
                  <c:v> 非常有帮助</c:v>
                </c:pt>
              </c:strCache>
            </c:strRef>
          </c:tx>
          <c:spPr>
            <a:solidFill>
              <a:srgbClr val="339966"/>
            </a:solidFill>
            <a:ln>
              <a:solidFill>
                <a:schemeClr val="bg1"/>
              </a:solidFill>
            </a:ln>
          </c:spPr>
          <c:dLbls>
            <c:showVal val="1"/>
          </c:dLbls>
          <c:cat>
            <c:strRef>
              <c:f>Sheet1!$A$2:$A$4</c:f>
              <c:strCache>
                <c:ptCount val="3"/>
                <c:pt idx="0">
                  <c:v> 工商注册NGO</c:v>
                </c:pt>
                <c:pt idx="1">
                  <c:v> 民政注册NGO和社团</c:v>
                </c:pt>
                <c:pt idx="2">
                  <c:v> 未注册草根NGO</c:v>
                </c:pt>
              </c:strCache>
            </c:strRef>
          </c:cat>
          <c:val>
            <c:numRef>
              <c:f>Sheet1!$B$2:$B$4</c:f>
              <c:numCache>
                <c:formatCode>#,##0.0</c:formatCode>
                <c:ptCount val="3"/>
                <c:pt idx="0">
                  <c:v>37.5</c:v>
                </c:pt>
                <c:pt idx="1">
                  <c:v>48.453608247422594</c:v>
                </c:pt>
                <c:pt idx="2">
                  <c:v>52.173913043478436</c:v>
                </c:pt>
              </c:numCache>
            </c:numRef>
          </c:val>
        </c:ser>
        <c:ser>
          <c:idx val="1"/>
          <c:order val="1"/>
          <c:tx>
            <c:strRef>
              <c:f>Sheet1!$C$1</c:f>
              <c:strCache>
                <c:ptCount val="1"/>
                <c:pt idx="0">
                  <c:v> 比较有帮助</c:v>
                </c:pt>
              </c:strCache>
            </c:strRef>
          </c:tx>
          <c:spPr>
            <a:solidFill>
              <a:srgbClr val="46C284"/>
            </a:solidFill>
            <a:ln>
              <a:solidFill>
                <a:schemeClr val="bg1"/>
              </a:solidFill>
            </a:ln>
          </c:spPr>
          <c:dLbls>
            <c:showVal val="1"/>
          </c:dLbls>
          <c:cat>
            <c:strRef>
              <c:f>Sheet1!$A$2:$A$4</c:f>
              <c:strCache>
                <c:ptCount val="3"/>
                <c:pt idx="0">
                  <c:v> 工商注册NGO</c:v>
                </c:pt>
                <c:pt idx="1">
                  <c:v> 民政注册NGO和社团</c:v>
                </c:pt>
                <c:pt idx="2">
                  <c:v> 未注册草根NGO</c:v>
                </c:pt>
              </c:strCache>
            </c:strRef>
          </c:cat>
          <c:val>
            <c:numRef>
              <c:f>Sheet1!$C$2:$C$4</c:f>
              <c:numCache>
                <c:formatCode>#,##0.0</c:formatCode>
                <c:ptCount val="3"/>
                <c:pt idx="0">
                  <c:v>37.5</c:v>
                </c:pt>
                <c:pt idx="1">
                  <c:v>32.989690721649197</c:v>
                </c:pt>
                <c:pt idx="2">
                  <c:v>39.130434782608695</c:v>
                </c:pt>
              </c:numCache>
            </c:numRef>
          </c:val>
        </c:ser>
        <c:ser>
          <c:idx val="2"/>
          <c:order val="2"/>
          <c:tx>
            <c:strRef>
              <c:f>Sheet1!$D$1</c:f>
              <c:strCache>
                <c:ptCount val="1"/>
                <c:pt idx="0">
                  <c:v> 一般</c:v>
                </c:pt>
              </c:strCache>
            </c:strRef>
          </c:tx>
          <c:spPr>
            <a:solidFill>
              <a:srgbClr val="C9C9C9"/>
            </a:solidFill>
            <a:ln>
              <a:solidFill>
                <a:schemeClr val="bg1"/>
              </a:solidFill>
            </a:ln>
          </c:spPr>
          <c:dLbls>
            <c:dLbl>
              <c:idx val="0"/>
              <c:layout>
                <c:manualLayout>
                  <c:x val="-8.1450807773956867E-3"/>
                  <c:y val="0"/>
                </c:manualLayout>
              </c:layout>
              <c:showVal val="1"/>
            </c:dLbl>
            <c:dLbl>
              <c:idx val="2"/>
              <c:layout>
                <c:manualLayout>
                  <c:x val="-8.1450807773954838E-3"/>
                  <c:y val="0"/>
                </c:manualLayout>
              </c:layout>
              <c:showVal val="1"/>
            </c:dLbl>
            <c:dLbl>
              <c:idx val="3"/>
              <c:layout>
                <c:manualLayout>
                  <c:x val="-1.9005188480589765E-2"/>
                  <c:y val="0"/>
                </c:manualLayout>
              </c:layout>
              <c:showVal val="1"/>
            </c:dLbl>
            <c:showVal val="1"/>
          </c:dLbls>
          <c:cat>
            <c:strRef>
              <c:f>Sheet1!$A$2:$A$4</c:f>
              <c:strCache>
                <c:ptCount val="3"/>
                <c:pt idx="0">
                  <c:v> 工商注册NGO</c:v>
                </c:pt>
                <c:pt idx="1">
                  <c:v> 民政注册NGO和社团</c:v>
                </c:pt>
                <c:pt idx="2">
                  <c:v> 未注册草根NGO</c:v>
                </c:pt>
              </c:strCache>
            </c:strRef>
          </c:cat>
          <c:val>
            <c:numRef>
              <c:f>Sheet1!$D$2:$D$4</c:f>
              <c:numCache>
                <c:formatCode>#,##0.0</c:formatCode>
                <c:ptCount val="3"/>
                <c:pt idx="0">
                  <c:v>12.5</c:v>
                </c:pt>
                <c:pt idx="1">
                  <c:v>14.432989690721676</c:v>
                </c:pt>
                <c:pt idx="2">
                  <c:v>4.3478260869565215</c:v>
                </c:pt>
              </c:numCache>
            </c:numRef>
          </c:val>
        </c:ser>
        <c:ser>
          <c:idx val="3"/>
          <c:order val="3"/>
          <c:tx>
            <c:strRef>
              <c:f>Sheet1!$E$1</c:f>
              <c:strCache>
                <c:ptCount val="1"/>
                <c:pt idx="0">
                  <c:v> 帮助不大</c:v>
                </c:pt>
              </c:strCache>
            </c:strRef>
          </c:tx>
          <c:spPr>
            <a:solidFill>
              <a:schemeClr val="bg1">
                <a:lumMod val="65000"/>
              </a:schemeClr>
            </a:solidFill>
            <a:ln>
              <a:solidFill>
                <a:schemeClr val="bg1"/>
              </a:solidFill>
            </a:ln>
          </c:spPr>
          <c:dLbls>
            <c:dLbl>
              <c:idx val="0"/>
              <c:layout>
                <c:manualLayout>
                  <c:x val="-5.4300538515969594E-3"/>
                  <c:y val="0"/>
                </c:manualLayout>
              </c:layout>
              <c:showVal val="1"/>
            </c:dLbl>
            <c:showVal val="1"/>
          </c:dLbls>
          <c:cat>
            <c:strRef>
              <c:f>Sheet1!$A$2:$A$4</c:f>
              <c:strCache>
                <c:ptCount val="3"/>
                <c:pt idx="0">
                  <c:v> 工商注册NGO</c:v>
                </c:pt>
                <c:pt idx="1">
                  <c:v> 民政注册NGO和社团</c:v>
                </c:pt>
                <c:pt idx="2">
                  <c:v> 未注册草根NGO</c:v>
                </c:pt>
              </c:strCache>
            </c:strRef>
          </c:cat>
          <c:val>
            <c:numRef>
              <c:f>Sheet1!$E$2:$E$4</c:f>
              <c:numCache>
                <c:formatCode>#,##0.0</c:formatCode>
                <c:ptCount val="3"/>
                <c:pt idx="0">
                  <c:v>6.25</c:v>
                </c:pt>
                <c:pt idx="1">
                  <c:v>3.0927835051546393</c:v>
                </c:pt>
                <c:pt idx="2">
                  <c:v>4.3478260869565215</c:v>
                </c:pt>
              </c:numCache>
            </c:numRef>
          </c:val>
        </c:ser>
        <c:ser>
          <c:idx val="4"/>
          <c:order val="4"/>
          <c:tx>
            <c:strRef>
              <c:f>Sheet1!$F$1</c:f>
              <c:strCache>
                <c:ptCount val="1"/>
                <c:pt idx="0">
                  <c:v> 说不清</c:v>
                </c:pt>
              </c:strCache>
            </c:strRef>
          </c:tx>
          <c:spPr>
            <a:solidFill>
              <a:schemeClr val="bg1">
                <a:lumMod val="50000"/>
              </a:schemeClr>
            </a:solidFill>
            <a:ln>
              <a:solidFill>
                <a:schemeClr val="bg1"/>
              </a:solidFill>
            </a:ln>
          </c:spPr>
          <c:dLbls>
            <c:dLbl>
              <c:idx val="2"/>
              <c:layout>
                <c:manualLayout>
                  <c:x val="2.443524233218685E-2"/>
                  <c:y val="0"/>
                </c:manualLayout>
              </c:layout>
              <c:showVal val="1"/>
            </c:dLbl>
            <c:dLbl>
              <c:idx val="3"/>
              <c:delete val="1"/>
            </c:dLbl>
            <c:showVal val="1"/>
          </c:dLbls>
          <c:cat>
            <c:strRef>
              <c:f>Sheet1!$A$2:$A$4</c:f>
              <c:strCache>
                <c:ptCount val="3"/>
                <c:pt idx="0">
                  <c:v> 工商注册NGO</c:v>
                </c:pt>
                <c:pt idx="1">
                  <c:v> 民政注册NGO和社团</c:v>
                </c:pt>
                <c:pt idx="2">
                  <c:v> 未注册草根NGO</c:v>
                </c:pt>
              </c:strCache>
            </c:strRef>
          </c:cat>
          <c:val>
            <c:numRef>
              <c:f>Sheet1!$F$2:$F$4</c:f>
              <c:numCache>
                <c:formatCode>#,##0.0</c:formatCode>
                <c:ptCount val="3"/>
                <c:pt idx="0">
                  <c:v>6.25</c:v>
                </c:pt>
                <c:pt idx="1">
                  <c:v>1.0309278350515463</c:v>
                </c:pt>
                <c:pt idx="2">
                  <c:v>0</c:v>
                </c:pt>
              </c:numCache>
            </c:numRef>
          </c:val>
        </c:ser>
        <c:gapWidth val="48"/>
        <c:overlap val="100"/>
        <c:axId val="224225152"/>
        <c:axId val="224226688"/>
      </c:barChart>
      <c:catAx>
        <c:axId val="224225152"/>
        <c:scaling>
          <c:orientation val="minMax"/>
        </c:scaling>
        <c:axPos val="l"/>
        <c:tickLblPos val="nextTo"/>
        <c:spPr>
          <a:ln>
            <a:noFill/>
          </a:ln>
        </c:spPr>
        <c:crossAx val="224226688"/>
        <c:crosses val="autoZero"/>
        <c:auto val="1"/>
        <c:lblAlgn val="ctr"/>
        <c:lblOffset val="100"/>
      </c:catAx>
      <c:valAx>
        <c:axId val="224226688"/>
        <c:scaling>
          <c:orientation val="minMax"/>
          <c:max val="100"/>
        </c:scaling>
        <c:axPos val="b"/>
        <c:numFmt formatCode="General" sourceLinked="0"/>
        <c:tickLblPos val="nextTo"/>
        <c:crossAx val="224225152"/>
        <c:crosses val="autoZero"/>
        <c:crossBetween val="between"/>
        <c:majorUnit val="20"/>
      </c:valAx>
    </c:plotArea>
    <c:legend>
      <c:legendPos val="r"/>
      <c:layout>
        <c:manualLayout>
          <c:xMode val="edge"/>
          <c:yMode val="edge"/>
          <c:x val="0.13367338867427586"/>
          <c:y val="2.0756259782522449E-2"/>
          <c:w val="0.84936218245408512"/>
          <c:h val="0.15909540129151187"/>
        </c:manualLayout>
      </c:layout>
    </c:legend>
    <c:plotVisOnly val="1"/>
  </c:chart>
  <c:txPr>
    <a:bodyPr/>
    <a:lstStyle/>
    <a:p>
      <a:pPr>
        <a:defRPr sz="1000">
          <a:latin typeface="Arial" pitchFamily="34" charset="0"/>
          <a:ea typeface="华文细黑" pitchFamily="2" charset="-122"/>
          <a:cs typeface="Arial" pitchFamily="34" charset="0"/>
        </a:defRPr>
      </a:pPr>
      <a:endParaRPr lang="zh-CN"/>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manualLayout>
          <c:layoutTarget val="inner"/>
          <c:xMode val="edge"/>
          <c:yMode val="edge"/>
          <c:x val="0.15916425913500101"/>
          <c:y val="7.2692614616998871E-2"/>
          <c:w val="0.8078562446961306"/>
          <c:h val="0.80392347643502327"/>
        </c:manualLayout>
      </c:layout>
      <c:barChart>
        <c:barDir val="bar"/>
        <c:grouping val="clustered"/>
        <c:ser>
          <c:idx val="0"/>
          <c:order val="0"/>
          <c:tx>
            <c:strRef>
              <c:f>Sheet1!$B$1</c:f>
              <c:strCache>
                <c:ptCount val="1"/>
                <c:pt idx="0">
                  <c:v>行业需求</c:v>
                </c:pt>
              </c:strCache>
            </c:strRef>
          </c:tx>
          <c:spPr>
            <a:solidFill>
              <a:schemeClr val="bg1">
                <a:lumMod val="65000"/>
              </a:schemeClr>
            </a:solidFill>
            <a:ln>
              <a:solidFill>
                <a:schemeClr val="bg1"/>
              </a:solidFill>
            </a:ln>
          </c:spPr>
          <c:dLbls>
            <c:showVal val="1"/>
          </c:dLbls>
          <c:cat>
            <c:strRef>
              <c:f>Sheet1!$A$3:$A$11</c:f>
              <c:strCache>
                <c:ptCount val="9"/>
                <c:pt idx="0">
                  <c:v> 志愿者管理</c:v>
                </c:pt>
                <c:pt idx="1">
                  <c:v> 财务</c:v>
                </c:pt>
                <c:pt idx="2">
                  <c:v> 行政</c:v>
                </c:pt>
                <c:pt idx="3">
                  <c:v> 人力资源</c:v>
                </c:pt>
                <c:pt idx="4">
                  <c:v> 技术支持（IT等）</c:v>
                </c:pt>
                <c:pt idx="5">
                  <c:v> 研究</c:v>
                </c:pt>
                <c:pt idx="6">
                  <c:v> 公关传播</c:v>
                </c:pt>
                <c:pt idx="7">
                  <c:v> 筹资</c:v>
                </c:pt>
                <c:pt idx="8">
                  <c:v> 项目管理</c:v>
                </c:pt>
              </c:strCache>
            </c:strRef>
          </c:cat>
          <c:val>
            <c:numRef>
              <c:f>Sheet1!$B$3:$B$11</c:f>
              <c:numCache>
                <c:formatCode>#,##0.0</c:formatCode>
                <c:ptCount val="9"/>
                <c:pt idx="0">
                  <c:v>0.65789473684211008</c:v>
                </c:pt>
                <c:pt idx="1">
                  <c:v>0.65789473684211008</c:v>
                </c:pt>
                <c:pt idx="2">
                  <c:v>1.3157894736842106</c:v>
                </c:pt>
                <c:pt idx="3">
                  <c:v>2.6315789473684208</c:v>
                </c:pt>
                <c:pt idx="4">
                  <c:v>3.2894736842105261</c:v>
                </c:pt>
                <c:pt idx="5">
                  <c:v>4.6052631578947434</c:v>
                </c:pt>
                <c:pt idx="6">
                  <c:v>9.8684210526315699</c:v>
                </c:pt>
                <c:pt idx="7">
                  <c:v>21.052631578947189</c:v>
                </c:pt>
                <c:pt idx="8">
                  <c:v>30.921052631578849</c:v>
                </c:pt>
              </c:numCache>
            </c:numRef>
          </c:val>
        </c:ser>
        <c:ser>
          <c:idx val="1"/>
          <c:order val="1"/>
          <c:tx>
            <c:strRef>
              <c:f>Sheet1!$C$1</c:f>
              <c:strCache>
                <c:ptCount val="1"/>
                <c:pt idx="0">
                  <c:v>机构需求</c:v>
                </c:pt>
              </c:strCache>
            </c:strRef>
          </c:tx>
          <c:spPr>
            <a:solidFill>
              <a:srgbClr val="339966"/>
            </a:solidFill>
            <a:ln>
              <a:solidFill>
                <a:schemeClr val="bg1"/>
              </a:solidFill>
            </a:ln>
          </c:spPr>
          <c:dLbls>
            <c:showVal val="1"/>
          </c:dLbls>
          <c:cat>
            <c:strRef>
              <c:f>Sheet1!$A$3:$A$11</c:f>
              <c:strCache>
                <c:ptCount val="9"/>
                <c:pt idx="0">
                  <c:v> 志愿者管理</c:v>
                </c:pt>
                <c:pt idx="1">
                  <c:v> 财务</c:v>
                </c:pt>
                <c:pt idx="2">
                  <c:v> 行政</c:v>
                </c:pt>
                <c:pt idx="3">
                  <c:v> 人力资源</c:v>
                </c:pt>
                <c:pt idx="4">
                  <c:v> 技术支持（IT等）</c:v>
                </c:pt>
                <c:pt idx="5">
                  <c:v> 研究</c:v>
                </c:pt>
                <c:pt idx="6">
                  <c:v> 公关传播</c:v>
                </c:pt>
                <c:pt idx="7">
                  <c:v> 筹资</c:v>
                </c:pt>
                <c:pt idx="8">
                  <c:v> 项目管理</c:v>
                </c:pt>
              </c:strCache>
            </c:strRef>
          </c:cat>
          <c:val>
            <c:numRef>
              <c:f>Sheet1!$C$3:$C$11</c:f>
              <c:numCache>
                <c:formatCode>#,##0.0</c:formatCode>
                <c:ptCount val="9"/>
                <c:pt idx="0">
                  <c:v>2.7522935779816602</c:v>
                </c:pt>
                <c:pt idx="1">
                  <c:v>1.834862385321101</c:v>
                </c:pt>
                <c:pt idx="2">
                  <c:v>5.5045871559633026</c:v>
                </c:pt>
                <c:pt idx="3">
                  <c:v>0.91743119266055062</c:v>
                </c:pt>
                <c:pt idx="4">
                  <c:v>6.4220183486238485</c:v>
                </c:pt>
                <c:pt idx="5">
                  <c:v>0.91743119266055062</c:v>
                </c:pt>
                <c:pt idx="6">
                  <c:v>13.761467889908307</c:v>
                </c:pt>
                <c:pt idx="7">
                  <c:v>18.34862385321091</c:v>
                </c:pt>
                <c:pt idx="8">
                  <c:v>45.871559633027495</c:v>
                </c:pt>
              </c:numCache>
            </c:numRef>
          </c:val>
        </c:ser>
        <c:gapWidth val="85"/>
        <c:axId val="224504064"/>
        <c:axId val="224505856"/>
      </c:barChart>
      <c:catAx>
        <c:axId val="224504064"/>
        <c:scaling>
          <c:orientation val="minMax"/>
        </c:scaling>
        <c:axPos val="l"/>
        <c:majorTickMark val="none"/>
        <c:tickLblPos val="nextTo"/>
        <c:spPr>
          <a:ln>
            <a:noFill/>
          </a:ln>
        </c:spPr>
        <c:crossAx val="224505856"/>
        <c:crosses val="autoZero"/>
        <c:auto val="1"/>
        <c:lblAlgn val="ctr"/>
        <c:lblOffset val="100"/>
      </c:catAx>
      <c:valAx>
        <c:axId val="224505856"/>
        <c:scaling>
          <c:orientation val="minMax"/>
        </c:scaling>
        <c:axPos val="b"/>
        <c:numFmt formatCode="#,##0.0" sourceLinked="1"/>
        <c:tickLblPos val="nextTo"/>
        <c:crossAx val="224504064"/>
        <c:crosses val="autoZero"/>
        <c:crossBetween val="between"/>
      </c:valAx>
    </c:plotArea>
    <c:legend>
      <c:legendPos val="r"/>
      <c:layout>
        <c:manualLayout>
          <c:xMode val="edge"/>
          <c:yMode val="edge"/>
          <c:x val="0.28108499678042898"/>
          <c:y val="1.6520277525179553E-2"/>
          <c:w val="0.42472353649318279"/>
          <c:h val="6.0805519845469322E-2"/>
        </c:manualLayout>
      </c:layout>
    </c:legend>
    <c:plotVisOnly val="1"/>
  </c:chart>
  <c:txPr>
    <a:bodyPr/>
    <a:lstStyle/>
    <a:p>
      <a:pPr>
        <a:defRPr sz="1000">
          <a:latin typeface="Arial" pitchFamily="34" charset="0"/>
          <a:ea typeface="华文细黑" pitchFamily="2" charset="-122"/>
          <a:cs typeface="Arial" pitchFamily="34" charset="0"/>
        </a:defRPr>
      </a:pPr>
      <a:endParaRPr lang="zh-CN"/>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manualLayout>
          <c:layoutTarget val="inner"/>
          <c:xMode val="edge"/>
          <c:yMode val="edge"/>
          <c:x val="0.12830063774305037"/>
          <c:y val="1.9050364375370781E-3"/>
          <c:w val="0.85402478634073264"/>
          <c:h val="0.86134294978945136"/>
        </c:manualLayout>
      </c:layout>
      <c:barChart>
        <c:barDir val="bar"/>
        <c:grouping val="clustered"/>
        <c:ser>
          <c:idx val="0"/>
          <c:order val="0"/>
          <c:tx>
            <c:strRef>
              <c:f>Sheet1!$B$1</c:f>
              <c:strCache>
                <c:ptCount val="1"/>
                <c:pt idx="0">
                  <c:v>%</c:v>
                </c:pt>
              </c:strCache>
            </c:strRef>
          </c:tx>
          <c:spPr>
            <a:solidFill>
              <a:srgbClr val="7F7F7F"/>
            </a:solidFill>
          </c:spPr>
          <c:dPt>
            <c:idx val="5"/>
            <c:spPr>
              <a:solidFill>
                <a:srgbClr val="339966"/>
              </a:solidFill>
            </c:spPr>
          </c:dPt>
          <c:dPt>
            <c:idx val="6"/>
            <c:spPr>
              <a:solidFill>
                <a:srgbClr val="339966"/>
              </a:solidFill>
            </c:spPr>
          </c:dPt>
          <c:dLbls>
            <c:showVal val="1"/>
          </c:dLbls>
          <c:cat>
            <c:strRef>
              <c:f>Sheet1!$A$2:$A$8</c:f>
              <c:strCache>
                <c:ptCount val="7"/>
                <c:pt idx="0">
                  <c:v> 说不清</c:v>
                </c:pt>
                <c:pt idx="1">
                  <c:v> 工作强度太大</c:v>
                </c:pt>
                <c:pt idx="2">
                  <c:v> 机构发展空间有限</c:v>
                </c:pt>
                <c:pt idx="3">
                  <c:v> 行业/职业的社会认可度低</c:v>
                </c:pt>
                <c:pt idx="4">
                  <c:v> 缺乏对机构理念的理解和认可</c:v>
                </c:pt>
                <c:pt idx="5">
                  <c:v> 符合岗位需求的人才太少</c:v>
                </c:pt>
                <c:pt idx="6">
                  <c:v> 无法提供好的待遇</c:v>
                </c:pt>
              </c:strCache>
            </c:strRef>
          </c:cat>
          <c:val>
            <c:numRef>
              <c:f>Sheet1!$B$2:$B$8</c:f>
              <c:numCache>
                <c:formatCode>#,##0.0</c:formatCode>
                <c:ptCount val="7"/>
                <c:pt idx="0">
                  <c:v>1.6393442622950818</c:v>
                </c:pt>
                <c:pt idx="1">
                  <c:v>0.81967213114754101</c:v>
                </c:pt>
                <c:pt idx="2">
                  <c:v>1.6393442622950818</c:v>
                </c:pt>
                <c:pt idx="3">
                  <c:v>7.3770491803278935</c:v>
                </c:pt>
                <c:pt idx="4">
                  <c:v>9.0163934426229488</c:v>
                </c:pt>
                <c:pt idx="5">
                  <c:v>33.606557377049178</c:v>
                </c:pt>
                <c:pt idx="6">
                  <c:v>45.901639344262144</c:v>
                </c:pt>
              </c:numCache>
            </c:numRef>
          </c:val>
        </c:ser>
        <c:gapWidth val="50"/>
        <c:axId val="224600832"/>
        <c:axId val="224602368"/>
      </c:barChart>
      <c:catAx>
        <c:axId val="224600832"/>
        <c:scaling>
          <c:orientation val="minMax"/>
        </c:scaling>
        <c:axPos val="l"/>
        <c:tickLblPos val="nextTo"/>
        <c:spPr>
          <a:ln>
            <a:noFill/>
          </a:ln>
        </c:spPr>
        <c:crossAx val="224602368"/>
        <c:crosses val="autoZero"/>
        <c:auto val="1"/>
        <c:lblAlgn val="ctr"/>
        <c:lblOffset val="100"/>
      </c:catAx>
      <c:valAx>
        <c:axId val="224602368"/>
        <c:scaling>
          <c:orientation val="minMax"/>
        </c:scaling>
        <c:axPos val="b"/>
        <c:numFmt formatCode="#,##0;\-#,##0" sourceLinked="0"/>
        <c:tickLblPos val="nextTo"/>
        <c:crossAx val="224600832"/>
        <c:crosses val="autoZero"/>
        <c:crossBetween val="between"/>
        <c:majorUnit val="10"/>
      </c:valAx>
    </c:plotArea>
    <c:plotVisOnly val="1"/>
  </c:chart>
  <c:spPr>
    <a:ln>
      <a:noFill/>
    </a:ln>
  </c:spPr>
  <c:txPr>
    <a:bodyPr/>
    <a:lstStyle/>
    <a:p>
      <a:pPr>
        <a:defRPr>
          <a:latin typeface="Arial" pitchFamily="34" charset="0"/>
          <a:ea typeface="华文细黑" pitchFamily="2" charset="-122"/>
          <a:cs typeface="Arial" pitchFamily="34" charset="0"/>
        </a:defRPr>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manualLayout>
          <c:layoutTarget val="inner"/>
          <c:xMode val="edge"/>
          <c:yMode val="edge"/>
          <c:x val="0.28099095556015902"/>
          <c:y val="0.10642571792692775"/>
          <c:w val="0.67455132701207565"/>
          <c:h val="0.7668157384246147"/>
        </c:manualLayout>
      </c:layout>
      <c:barChart>
        <c:barDir val="bar"/>
        <c:grouping val="clustered"/>
        <c:ser>
          <c:idx val="0"/>
          <c:order val="0"/>
          <c:tx>
            <c:strRef>
              <c:f>Sheet1!$B$1</c:f>
              <c:strCache>
                <c:ptCount val="1"/>
                <c:pt idx="0">
                  <c:v>2010</c:v>
                </c:pt>
              </c:strCache>
            </c:strRef>
          </c:tx>
          <c:spPr>
            <a:solidFill>
              <a:schemeClr val="bg1">
                <a:lumMod val="65000"/>
              </a:schemeClr>
            </a:solidFill>
            <a:ln>
              <a:solidFill>
                <a:schemeClr val="bg1"/>
              </a:solidFill>
            </a:ln>
          </c:spPr>
          <c:dLbls>
            <c:showVal val="1"/>
          </c:dLbls>
          <c:cat>
            <c:strRef>
              <c:f>Sheet1!$A$2:$A$6</c:f>
              <c:strCache>
                <c:ptCount val="5"/>
                <c:pt idx="0">
                  <c:v>无社保</c:v>
                </c:pt>
                <c:pt idx="1">
                  <c:v>只上三险</c:v>
                </c:pt>
                <c:pt idx="2">
                  <c:v>三险一金</c:v>
                </c:pt>
                <c:pt idx="3">
                  <c:v>只上五险</c:v>
                </c:pt>
                <c:pt idx="4">
                  <c:v>五险一金</c:v>
                </c:pt>
              </c:strCache>
            </c:strRef>
          </c:cat>
          <c:val>
            <c:numRef>
              <c:f>Sheet1!$B$2:$B$6</c:f>
              <c:numCache>
                <c:formatCode>General</c:formatCode>
                <c:ptCount val="5"/>
                <c:pt idx="0">
                  <c:v>37.700000000000003</c:v>
                </c:pt>
                <c:pt idx="1">
                  <c:v>12.4</c:v>
                </c:pt>
                <c:pt idx="2">
                  <c:v>13.3</c:v>
                </c:pt>
                <c:pt idx="3">
                  <c:v>10.200000000000001</c:v>
                </c:pt>
                <c:pt idx="4">
                  <c:v>19.3</c:v>
                </c:pt>
              </c:numCache>
            </c:numRef>
          </c:val>
        </c:ser>
        <c:ser>
          <c:idx val="1"/>
          <c:order val="1"/>
          <c:tx>
            <c:strRef>
              <c:f>Sheet1!$C$1</c:f>
              <c:strCache>
                <c:ptCount val="1"/>
                <c:pt idx="0">
                  <c:v>2014</c:v>
                </c:pt>
              </c:strCache>
            </c:strRef>
          </c:tx>
          <c:spPr>
            <a:solidFill>
              <a:srgbClr val="339966"/>
            </a:solidFill>
            <a:ln>
              <a:solidFill>
                <a:schemeClr val="bg1"/>
              </a:solidFill>
            </a:ln>
          </c:spPr>
          <c:dLbls>
            <c:showVal val="1"/>
          </c:dLbls>
          <c:cat>
            <c:strRef>
              <c:f>Sheet1!$A$2:$A$6</c:f>
              <c:strCache>
                <c:ptCount val="5"/>
                <c:pt idx="0">
                  <c:v>无社保</c:v>
                </c:pt>
                <c:pt idx="1">
                  <c:v>只上三险</c:v>
                </c:pt>
                <c:pt idx="2">
                  <c:v>三险一金</c:v>
                </c:pt>
                <c:pt idx="3">
                  <c:v>只上五险</c:v>
                </c:pt>
                <c:pt idx="4">
                  <c:v>五险一金</c:v>
                </c:pt>
              </c:strCache>
            </c:strRef>
          </c:cat>
          <c:val>
            <c:numRef>
              <c:f>Sheet1!$C$2:$C$6</c:f>
              <c:numCache>
                <c:formatCode>General</c:formatCode>
                <c:ptCount val="5"/>
                <c:pt idx="0">
                  <c:v>34.6</c:v>
                </c:pt>
                <c:pt idx="1">
                  <c:v>5.3</c:v>
                </c:pt>
                <c:pt idx="2">
                  <c:v>5.9</c:v>
                </c:pt>
                <c:pt idx="3">
                  <c:v>20.9</c:v>
                </c:pt>
                <c:pt idx="4">
                  <c:v>31.6</c:v>
                </c:pt>
              </c:numCache>
            </c:numRef>
          </c:val>
        </c:ser>
        <c:gapWidth val="90"/>
        <c:axId val="218853760"/>
        <c:axId val="218855296"/>
      </c:barChart>
      <c:catAx>
        <c:axId val="218853760"/>
        <c:scaling>
          <c:orientation val="minMax"/>
        </c:scaling>
        <c:axPos val="l"/>
        <c:majorTickMark val="none"/>
        <c:tickLblPos val="nextTo"/>
        <c:spPr>
          <a:ln>
            <a:noFill/>
          </a:ln>
        </c:spPr>
        <c:txPr>
          <a:bodyPr/>
          <a:lstStyle/>
          <a:p>
            <a:pPr>
              <a:defRPr spc="100" baseline="0"/>
            </a:pPr>
            <a:endParaRPr lang="zh-CN"/>
          </a:p>
        </c:txPr>
        <c:crossAx val="218855296"/>
        <c:crosses val="autoZero"/>
        <c:auto val="1"/>
        <c:lblAlgn val="ctr"/>
        <c:lblOffset val="100"/>
      </c:catAx>
      <c:valAx>
        <c:axId val="218855296"/>
        <c:scaling>
          <c:orientation val="minMax"/>
        </c:scaling>
        <c:axPos val="b"/>
        <c:numFmt formatCode="General" sourceLinked="0"/>
        <c:tickLblPos val="nextTo"/>
        <c:crossAx val="218853760"/>
        <c:crosses val="autoZero"/>
        <c:crossBetween val="between"/>
      </c:valAx>
    </c:plotArea>
    <c:legend>
      <c:legendPos val="r"/>
      <c:layout>
        <c:manualLayout>
          <c:xMode val="edge"/>
          <c:yMode val="edge"/>
          <c:x val="0.31914387300876534"/>
          <c:y val="1.4198148509030639E-3"/>
          <c:w val="0.48408297201543987"/>
          <c:h val="8.2531855765153747E-2"/>
        </c:manualLayout>
      </c:layout>
    </c:legend>
    <c:plotVisOnly val="1"/>
  </c:chart>
  <c:spPr>
    <a:ln>
      <a:noFill/>
    </a:ln>
  </c:spPr>
  <c:txPr>
    <a:bodyPr/>
    <a:lstStyle/>
    <a:p>
      <a:pPr>
        <a:defRPr>
          <a:latin typeface="Arial" pitchFamily="34" charset="0"/>
          <a:ea typeface="微软雅黑" pitchFamily="34" charset="-122"/>
          <a:cs typeface="Arial" pitchFamily="34" charset="0"/>
        </a:defRPr>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0.12040703245427654"/>
          <c:y val="0.16500559672123921"/>
          <c:w val="0.83550125678734599"/>
          <c:h val="0.69980705027922074"/>
        </c:manualLayout>
      </c:layout>
      <c:lineChart>
        <c:grouping val="standard"/>
        <c:ser>
          <c:idx val="0"/>
          <c:order val="0"/>
          <c:tx>
            <c:strRef>
              <c:f>Sheet1!$B$1</c:f>
              <c:strCache>
                <c:ptCount val="1"/>
                <c:pt idx="0">
                  <c:v>公益行业平均薪酬</c:v>
                </c:pt>
              </c:strCache>
            </c:strRef>
          </c:tx>
          <c:spPr>
            <a:ln w="44450">
              <a:solidFill>
                <a:srgbClr val="339966"/>
              </a:solidFill>
            </a:ln>
          </c:spPr>
          <c:marker>
            <c:symbol val="circle"/>
            <c:size val="10"/>
            <c:spPr>
              <a:solidFill>
                <a:srgbClr val="339966"/>
              </a:solidFill>
              <a:ln>
                <a:noFill/>
              </a:ln>
            </c:spPr>
          </c:marker>
          <c:dLbls>
            <c:dLbl>
              <c:idx val="0"/>
              <c:layout>
                <c:manualLayout>
                  <c:x val="-3.7959521301543314E-2"/>
                  <c:y val="-4.2327928382478376E-2"/>
                </c:manualLayout>
              </c:layout>
              <c:showVal val="1"/>
            </c:dLbl>
            <c:dLbl>
              <c:idx val="1"/>
              <c:layout>
                <c:manualLayout>
                  <c:x val="-3.4796227859748036E-2"/>
                  <c:y val="-3.9071933891518494E-2"/>
                </c:manualLayout>
              </c:layout>
              <c:showVal val="1"/>
            </c:dLbl>
            <c:dLbl>
              <c:idx val="2"/>
              <c:layout>
                <c:manualLayout>
                  <c:x val="-1.4234820488078743E-2"/>
                  <c:y val="-4.8839917364398092E-2"/>
                </c:manualLayout>
              </c:layout>
              <c:showVal val="1"/>
            </c:dLbl>
            <c:dLbl>
              <c:idx val="3"/>
              <c:layout>
                <c:manualLayout>
                  <c:x val="-2.8469640976157486E-2"/>
                  <c:y val="3.9071933891518494E-2"/>
                </c:manualLayout>
              </c:layout>
              <c:showVal val="1"/>
            </c:dLbl>
            <c:dLbl>
              <c:idx val="4"/>
              <c:layout>
                <c:manualLayout>
                  <c:x val="0"/>
                  <c:y val="-9.7679834728796166E-3"/>
                </c:manualLayout>
              </c:layout>
              <c:showVal val="1"/>
            </c:dLbl>
            <c:txPr>
              <a:bodyPr/>
              <a:lstStyle/>
              <a:p>
                <a:pPr>
                  <a:defRPr sz="1200">
                    <a:latin typeface="Arial" pitchFamily="34" charset="0"/>
                    <a:cs typeface="Arial" pitchFamily="34" charset="0"/>
                  </a:defRPr>
                </a:pPr>
                <a:endParaRPr lang="zh-CN"/>
              </a:p>
            </c:txPr>
            <c:showVal val="1"/>
          </c:dLbls>
          <c:cat>
            <c:strRef>
              <c:f>Sheet1!$A$2:$A$7</c:f>
              <c:strCache>
                <c:ptCount val="6"/>
                <c:pt idx="0">
                  <c:v> 上海</c:v>
                </c:pt>
                <c:pt idx="1">
                  <c:v> 北京</c:v>
                </c:pt>
                <c:pt idx="2">
                  <c:v> 广东</c:v>
                </c:pt>
                <c:pt idx="3">
                  <c:v> 江苏</c:v>
                </c:pt>
                <c:pt idx="4">
                  <c:v> 四川</c:v>
                </c:pt>
                <c:pt idx="5">
                  <c:v> 陕西</c:v>
                </c:pt>
              </c:strCache>
            </c:strRef>
          </c:cat>
          <c:val>
            <c:numRef>
              <c:f>Sheet1!$B$2:$B$7</c:f>
              <c:numCache>
                <c:formatCode>0_);[Red]\(0\)</c:formatCode>
                <c:ptCount val="6"/>
                <c:pt idx="0">
                  <c:v>5500.0000000000009</c:v>
                </c:pt>
                <c:pt idx="1">
                  <c:v>5191.3580246913643</c:v>
                </c:pt>
                <c:pt idx="2">
                  <c:v>5097.560975609762</c:v>
                </c:pt>
                <c:pt idx="3">
                  <c:v>4277.7777777777765</c:v>
                </c:pt>
                <c:pt idx="4">
                  <c:v>3339.2857142857142</c:v>
                </c:pt>
                <c:pt idx="5">
                  <c:v>3166.6666666666633</c:v>
                </c:pt>
              </c:numCache>
            </c:numRef>
          </c:val>
        </c:ser>
        <c:ser>
          <c:idx val="1"/>
          <c:order val="1"/>
          <c:tx>
            <c:strRef>
              <c:f>Sheet1!$C$1</c:f>
              <c:strCache>
                <c:ptCount val="1"/>
                <c:pt idx="0">
                  <c:v>城镇职工平均薪酬</c:v>
                </c:pt>
              </c:strCache>
            </c:strRef>
          </c:tx>
          <c:spPr>
            <a:ln w="44450">
              <a:solidFill>
                <a:schemeClr val="bg1">
                  <a:lumMod val="50000"/>
                </a:schemeClr>
              </a:solidFill>
            </a:ln>
          </c:spPr>
          <c:marker>
            <c:symbol val="circle"/>
            <c:size val="10"/>
            <c:spPr>
              <a:solidFill>
                <a:schemeClr val="tx1">
                  <a:lumMod val="50000"/>
                  <a:lumOff val="50000"/>
                </a:schemeClr>
              </a:solidFill>
              <a:ln>
                <a:noFill/>
              </a:ln>
            </c:spPr>
          </c:marker>
          <c:dLbls>
            <c:dLbl>
              <c:idx val="0"/>
              <c:layout>
                <c:manualLayout>
                  <c:x val="-4.056437389770727E-2"/>
                  <c:y val="-7.1631878801117196E-2"/>
                </c:manualLayout>
              </c:layout>
              <c:showVal val="1"/>
            </c:dLbl>
            <c:dLbl>
              <c:idx val="2"/>
              <c:layout>
                <c:manualLayout>
                  <c:x val="-3.1632934417952806E-2"/>
                  <c:y val="3.9071933891518494E-2"/>
                </c:manualLayout>
              </c:layout>
              <c:showVal val="1"/>
            </c:dLbl>
            <c:dLbl>
              <c:idx val="3"/>
              <c:layout>
                <c:manualLayout>
                  <c:x val="-1.1071527046283483E-2"/>
                  <c:y val="-4.2327928382478376E-2"/>
                </c:manualLayout>
              </c:layout>
              <c:showVal val="1"/>
            </c:dLbl>
            <c:dLbl>
              <c:idx val="4"/>
              <c:layout>
                <c:manualLayout>
                  <c:x val="-1.7398113929874018E-2"/>
                  <c:y val="-5.8607900837277724E-2"/>
                </c:manualLayout>
              </c:layout>
              <c:showVal val="1"/>
            </c:dLbl>
            <c:dLbl>
              <c:idx val="5"/>
              <c:layout>
                <c:manualLayout>
                  <c:x val="-1.4234820488078627E-2"/>
                  <c:y val="-5.2095911855358022E-2"/>
                </c:manualLayout>
              </c:layout>
              <c:showVal val="1"/>
            </c:dLbl>
            <c:txPr>
              <a:bodyPr/>
              <a:lstStyle/>
              <a:p>
                <a:pPr>
                  <a:defRPr sz="1200">
                    <a:latin typeface="Arial" pitchFamily="34" charset="0"/>
                    <a:cs typeface="Arial" pitchFamily="34" charset="0"/>
                  </a:defRPr>
                </a:pPr>
                <a:endParaRPr lang="zh-CN"/>
              </a:p>
            </c:txPr>
            <c:showVal val="1"/>
          </c:dLbls>
          <c:cat>
            <c:strRef>
              <c:f>Sheet1!$A$2:$A$7</c:f>
              <c:strCache>
                <c:ptCount val="6"/>
                <c:pt idx="0">
                  <c:v> 上海</c:v>
                </c:pt>
                <c:pt idx="1">
                  <c:v> 北京</c:v>
                </c:pt>
                <c:pt idx="2">
                  <c:v> 广东</c:v>
                </c:pt>
                <c:pt idx="3">
                  <c:v> 江苏</c:v>
                </c:pt>
                <c:pt idx="4">
                  <c:v> 四川</c:v>
                </c:pt>
                <c:pt idx="5">
                  <c:v> 陕西</c:v>
                </c:pt>
              </c:strCache>
            </c:strRef>
          </c:cat>
          <c:val>
            <c:numRef>
              <c:f>Sheet1!$C$2:$C$7</c:f>
              <c:numCache>
                <c:formatCode>0_ </c:formatCode>
                <c:ptCount val="6"/>
                <c:pt idx="0">
                  <c:v>7489.5141341053268</c:v>
                </c:pt>
                <c:pt idx="1">
                  <c:v>8067.2709411405813</c:v>
                </c:pt>
                <c:pt idx="2">
                  <c:v>4786.3662455295698</c:v>
                </c:pt>
                <c:pt idx="3">
                  <c:v>4820.7327321566418</c:v>
                </c:pt>
                <c:pt idx="4">
                  <c:v>4030.589133805569</c:v>
                </c:pt>
                <c:pt idx="5">
                  <c:v>4100.4644833464881</c:v>
                </c:pt>
              </c:numCache>
            </c:numRef>
          </c:val>
        </c:ser>
        <c:marker val="1"/>
        <c:axId val="218817664"/>
        <c:axId val="218819200"/>
      </c:lineChart>
      <c:catAx>
        <c:axId val="218817664"/>
        <c:scaling>
          <c:orientation val="minMax"/>
        </c:scaling>
        <c:axPos val="b"/>
        <c:tickLblPos val="nextTo"/>
        <c:txPr>
          <a:bodyPr/>
          <a:lstStyle/>
          <a:p>
            <a:pPr>
              <a:defRPr sz="1200"/>
            </a:pPr>
            <a:endParaRPr lang="zh-CN"/>
          </a:p>
        </c:txPr>
        <c:crossAx val="218819200"/>
        <c:crosses val="autoZero"/>
        <c:auto val="1"/>
        <c:lblAlgn val="ctr"/>
        <c:lblOffset val="100"/>
      </c:catAx>
      <c:valAx>
        <c:axId val="218819200"/>
        <c:scaling>
          <c:orientation val="minMax"/>
          <c:min val="3000"/>
        </c:scaling>
        <c:axPos val="l"/>
        <c:numFmt formatCode="0_);[Red]\(0\)" sourceLinked="1"/>
        <c:tickLblPos val="nextTo"/>
        <c:txPr>
          <a:bodyPr/>
          <a:lstStyle/>
          <a:p>
            <a:pPr>
              <a:defRPr sz="1200">
                <a:latin typeface="Arial" pitchFamily="34" charset="0"/>
                <a:cs typeface="Arial" pitchFamily="34" charset="0"/>
              </a:defRPr>
            </a:pPr>
            <a:endParaRPr lang="zh-CN"/>
          </a:p>
        </c:txPr>
        <c:crossAx val="218817664"/>
        <c:crosses val="autoZero"/>
        <c:crossBetween val="between"/>
        <c:majorUnit val="1000"/>
      </c:valAx>
    </c:plotArea>
    <c:legend>
      <c:legendPos val="r"/>
      <c:layout>
        <c:manualLayout>
          <c:xMode val="edge"/>
          <c:yMode val="edge"/>
          <c:x val="0.38838270645572093"/>
          <c:y val="0.11405401463750971"/>
          <c:w val="0.5943562610229266"/>
          <c:h val="7.2778819314252383E-2"/>
        </c:manualLayout>
      </c:layout>
      <c:txPr>
        <a:bodyPr/>
        <a:lstStyle/>
        <a:p>
          <a:pPr>
            <a:defRPr sz="1200"/>
          </a:pPr>
          <a:endParaRPr lang="zh-CN"/>
        </a:p>
      </c:txPr>
    </c:legend>
    <c:plotVisOnly val="1"/>
  </c:chart>
  <c:spPr>
    <a:noFill/>
    <a:ln>
      <a:noFill/>
    </a:ln>
  </c:spPr>
  <c:txPr>
    <a:bodyPr/>
    <a:lstStyle/>
    <a:p>
      <a:pPr>
        <a:defRPr sz="1800"/>
      </a:pPr>
      <a:endParaRPr lang="zh-CN"/>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9.8247486777290102E-2"/>
          <c:y val="9.5849730394625229E-2"/>
          <c:w val="0.814915738053271"/>
          <c:h val="0.77227359180077582"/>
        </c:manualLayout>
      </c:layout>
      <c:lineChart>
        <c:grouping val="standard"/>
        <c:ser>
          <c:idx val="0"/>
          <c:order val="0"/>
          <c:tx>
            <c:strRef>
              <c:f>Sheet!$B$17</c:f>
              <c:strCache>
                <c:ptCount val="1"/>
                <c:pt idx="0">
                  <c:v>实际薪酬</c:v>
                </c:pt>
              </c:strCache>
            </c:strRef>
          </c:tx>
          <c:spPr>
            <a:ln w="38100">
              <a:solidFill>
                <a:schemeClr val="bg1">
                  <a:lumMod val="50000"/>
                </a:schemeClr>
              </a:solidFill>
            </a:ln>
          </c:spPr>
          <c:marker>
            <c:symbol val="diamond"/>
            <c:size val="10"/>
            <c:spPr>
              <a:solidFill>
                <a:schemeClr val="bg1">
                  <a:lumMod val="50000"/>
                </a:schemeClr>
              </a:solidFill>
              <a:ln>
                <a:noFill/>
              </a:ln>
            </c:spPr>
          </c:marker>
          <c:dLbls>
            <c:dLbl>
              <c:idx val="0"/>
              <c:layout>
                <c:manualLayout>
                  <c:x val="-4.5791245791245799E-2"/>
                  <c:y val="6.8376068376068383E-2"/>
                </c:manualLayout>
              </c:layout>
              <c:showVal val="1"/>
            </c:dLbl>
            <c:dLbl>
              <c:idx val="1"/>
              <c:layout>
                <c:manualLayout>
                  <c:x val="-6.4646464646464702E-2"/>
                  <c:y val="6.8376068376068452E-2"/>
                </c:manualLayout>
              </c:layout>
              <c:showVal val="1"/>
            </c:dLbl>
            <c:dLbl>
              <c:idx val="2"/>
              <c:layout>
                <c:manualLayout>
                  <c:x val="-5.6565656565656555E-2"/>
                  <c:y val="5.1282051282051294E-2"/>
                </c:manualLayout>
              </c:layout>
              <c:showVal val="1"/>
            </c:dLbl>
            <c:dLbl>
              <c:idx val="3"/>
              <c:layout>
                <c:manualLayout>
                  <c:x val="1.232114588597078E-2"/>
                  <c:y val="1.5129917744474744E-2"/>
                </c:manualLayout>
              </c:layout>
              <c:numFmt formatCode="0_);[Red]\(0\)" sourceLinked="0"/>
              <c:spPr/>
              <c:txPr>
                <a:bodyPr/>
                <a:lstStyle/>
                <a:p>
                  <a:pPr>
                    <a:defRPr sz="1200" b="0">
                      <a:latin typeface="Arial" pitchFamily="34" charset="0"/>
                      <a:cs typeface="Arial" pitchFamily="34" charset="0"/>
                    </a:defRPr>
                  </a:pPr>
                  <a:endParaRPr lang="zh-CN"/>
                </a:p>
              </c:txPr>
              <c:showVal val="1"/>
            </c:dLbl>
            <c:numFmt formatCode="0_);[Red]\(0\)" sourceLinked="0"/>
            <c:txPr>
              <a:bodyPr/>
              <a:lstStyle/>
              <a:p>
                <a:pPr>
                  <a:defRPr sz="1200">
                    <a:latin typeface="Arial" pitchFamily="34" charset="0"/>
                    <a:cs typeface="Arial" pitchFamily="34" charset="0"/>
                  </a:defRPr>
                </a:pPr>
                <a:endParaRPr lang="zh-CN"/>
              </a:p>
            </c:txPr>
            <c:showVal val="1"/>
          </c:dLbls>
          <c:cat>
            <c:strRef>
              <c:f>Sheet!$A$18:$A$21</c:f>
              <c:strCache>
                <c:ptCount val="4"/>
                <c:pt idx="0">
                  <c:v>高层管理者</c:v>
                </c:pt>
                <c:pt idx="1">
                  <c:v>中层管理者</c:v>
                </c:pt>
                <c:pt idx="2">
                  <c:v>普通员工</c:v>
                </c:pt>
                <c:pt idx="3">
                  <c:v>总体</c:v>
                </c:pt>
              </c:strCache>
            </c:strRef>
          </c:cat>
          <c:val>
            <c:numRef>
              <c:f>Sheet!$B$18:$B$21</c:f>
              <c:numCache>
                <c:formatCode>#,##0</c:formatCode>
                <c:ptCount val="4"/>
                <c:pt idx="0">
                  <c:v>5187.5</c:v>
                </c:pt>
                <c:pt idx="1">
                  <c:v>3753.2467532467531</c:v>
                </c:pt>
                <c:pt idx="2">
                  <c:v>3129.3706293706296</c:v>
                </c:pt>
                <c:pt idx="3">
                  <c:v>3997.6905311778291</c:v>
                </c:pt>
              </c:numCache>
            </c:numRef>
          </c:val>
        </c:ser>
        <c:ser>
          <c:idx val="1"/>
          <c:order val="1"/>
          <c:tx>
            <c:strRef>
              <c:f>Sheet!$C$17</c:f>
              <c:strCache>
                <c:ptCount val="1"/>
                <c:pt idx="0">
                  <c:v>理想薪酬</c:v>
                </c:pt>
              </c:strCache>
            </c:strRef>
          </c:tx>
          <c:spPr>
            <a:ln w="38100">
              <a:solidFill>
                <a:srgbClr val="339966"/>
              </a:solidFill>
            </a:ln>
          </c:spPr>
          <c:marker>
            <c:symbol val="circle"/>
            <c:size val="10"/>
            <c:spPr>
              <a:solidFill>
                <a:srgbClr val="339966"/>
              </a:solidFill>
              <a:ln>
                <a:solidFill>
                  <a:srgbClr val="00B050"/>
                </a:solidFill>
              </a:ln>
            </c:spPr>
          </c:marker>
          <c:dLbls>
            <c:dLbl>
              <c:idx val="0"/>
              <c:layout>
                <c:manualLayout>
                  <c:x val="-1.536340412942036E-2"/>
                  <c:y val="-1.5129917744474768E-2"/>
                </c:manualLayout>
              </c:layout>
              <c:showVal val="1"/>
            </c:dLbl>
            <c:dLbl>
              <c:idx val="1"/>
              <c:layout>
                <c:manualLayout>
                  <c:x val="-3.5016835016835036E-2"/>
                  <c:y val="-6.4102564102564139E-2"/>
                </c:manualLayout>
              </c:layout>
              <c:showVal val="1"/>
            </c:dLbl>
            <c:dLbl>
              <c:idx val="2"/>
              <c:layout>
                <c:manualLayout>
                  <c:x val="-2.962962962962969E-2"/>
                  <c:y val="-6.4102564102564125E-2"/>
                </c:manualLayout>
              </c:layout>
              <c:showVal val="1"/>
            </c:dLbl>
            <c:dLbl>
              <c:idx val="3"/>
              <c:layout>
                <c:manualLayout>
                  <c:x val="1.232114588597078E-2"/>
                  <c:y val="-1.1347438308356087E-2"/>
                </c:manualLayout>
              </c:layout>
              <c:numFmt formatCode="0_);[Red]\(0\)" sourceLinked="0"/>
              <c:spPr/>
              <c:txPr>
                <a:bodyPr/>
                <a:lstStyle/>
                <a:p>
                  <a:pPr>
                    <a:defRPr sz="1200" b="0">
                      <a:latin typeface="Arial" pitchFamily="34" charset="0"/>
                      <a:cs typeface="Arial" pitchFamily="34" charset="0"/>
                    </a:defRPr>
                  </a:pPr>
                  <a:endParaRPr lang="zh-CN"/>
                </a:p>
              </c:txPr>
              <c:showVal val="1"/>
            </c:dLbl>
            <c:numFmt formatCode="0_);[Red]\(0\)" sourceLinked="0"/>
            <c:txPr>
              <a:bodyPr/>
              <a:lstStyle/>
              <a:p>
                <a:pPr>
                  <a:defRPr sz="1200">
                    <a:latin typeface="Arial" pitchFamily="34" charset="0"/>
                    <a:cs typeface="Arial" pitchFamily="34" charset="0"/>
                  </a:defRPr>
                </a:pPr>
                <a:endParaRPr lang="zh-CN"/>
              </a:p>
            </c:txPr>
            <c:showVal val="1"/>
          </c:dLbls>
          <c:cat>
            <c:strRef>
              <c:f>Sheet!$A$18:$A$21</c:f>
              <c:strCache>
                <c:ptCount val="4"/>
                <c:pt idx="0">
                  <c:v>高层管理者</c:v>
                </c:pt>
                <c:pt idx="1">
                  <c:v>中层管理者</c:v>
                </c:pt>
                <c:pt idx="2">
                  <c:v>普通员工</c:v>
                </c:pt>
                <c:pt idx="3">
                  <c:v>总体</c:v>
                </c:pt>
              </c:strCache>
            </c:strRef>
          </c:cat>
          <c:val>
            <c:numRef>
              <c:f>Sheet!$C$18:$C$21</c:f>
              <c:numCache>
                <c:formatCode>#,##0</c:formatCode>
                <c:ptCount val="4"/>
                <c:pt idx="0">
                  <c:v>8925.1968503937005</c:v>
                </c:pt>
                <c:pt idx="1">
                  <c:v>5614.0939597315437</c:v>
                </c:pt>
                <c:pt idx="2">
                  <c:v>4963.2352941176559</c:v>
                </c:pt>
                <c:pt idx="3">
                  <c:v>6419.9029126213591</c:v>
                </c:pt>
              </c:numCache>
            </c:numRef>
          </c:val>
        </c:ser>
        <c:marker val="1"/>
        <c:axId val="119703040"/>
        <c:axId val="119704192"/>
      </c:lineChart>
      <c:catAx>
        <c:axId val="119703040"/>
        <c:scaling>
          <c:orientation val="minMax"/>
        </c:scaling>
        <c:axPos val="b"/>
        <c:tickLblPos val="nextTo"/>
        <c:txPr>
          <a:bodyPr/>
          <a:lstStyle/>
          <a:p>
            <a:pPr>
              <a:defRPr sz="1200"/>
            </a:pPr>
            <a:endParaRPr lang="zh-CN"/>
          </a:p>
        </c:txPr>
        <c:crossAx val="119704192"/>
        <c:crosses val="autoZero"/>
        <c:auto val="1"/>
        <c:lblAlgn val="ctr"/>
        <c:lblOffset val="100"/>
      </c:catAx>
      <c:valAx>
        <c:axId val="119704192"/>
        <c:scaling>
          <c:orientation val="minMax"/>
          <c:min val="2000"/>
        </c:scaling>
        <c:axPos val="l"/>
        <c:numFmt formatCode="#,##0" sourceLinked="1"/>
        <c:tickLblPos val="nextTo"/>
        <c:txPr>
          <a:bodyPr/>
          <a:lstStyle/>
          <a:p>
            <a:pPr>
              <a:defRPr sz="1100">
                <a:latin typeface="Arial" pitchFamily="34" charset="0"/>
                <a:cs typeface="Arial" pitchFamily="34" charset="0"/>
              </a:defRPr>
            </a:pPr>
            <a:endParaRPr lang="zh-CN"/>
          </a:p>
        </c:txPr>
        <c:crossAx val="119703040"/>
        <c:crosses val="autoZero"/>
        <c:crossBetween val="between"/>
      </c:valAx>
      <c:spPr>
        <a:noFill/>
        <a:ln>
          <a:noFill/>
        </a:ln>
      </c:spPr>
    </c:plotArea>
    <c:legend>
      <c:legendPos val="r"/>
      <c:layout>
        <c:manualLayout>
          <c:xMode val="edge"/>
          <c:yMode val="edge"/>
          <c:x val="0.25754562773951462"/>
          <c:y val="7.9776334899723939E-3"/>
          <c:w val="0.53333333333333333"/>
          <c:h val="0.16743438320210038"/>
        </c:manualLayout>
      </c:layout>
      <c:txPr>
        <a:bodyPr/>
        <a:lstStyle/>
        <a:p>
          <a:pPr>
            <a:defRPr sz="1200"/>
          </a:pPr>
          <a:endParaRPr lang="zh-CN"/>
        </a:p>
      </c:txPr>
    </c:legend>
    <c:plotVisOnly val="1"/>
  </c:chart>
  <c:spPr>
    <a:noFill/>
    <a:ln>
      <a:no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0.10861553774901712"/>
          <c:y val="0.17024906661519079"/>
          <c:w val="0.84416227646185993"/>
          <c:h val="0.69959704458908045"/>
        </c:manualLayout>
      </c:layout>
      <c:lineChart>
        <c:grouping val="standard"/>
        <c:ser>
          <c:idx val="0"/>
          <c:order val="0"/>
          <c:tx>
            <c:strRef>
              <c:f>Sheet!$J$8</c:f>
              <c:strCache>
                <c:ptCount val="1"/>
                <c:pt idx="0">
                  <c:v>实际薪酬</c:v>
                </c:pt>
              </c:strCache>
            </c:strRef>
          </c:tx>
          <c:spPr>
            <a:ln w="44450">
              <a:solidFill>
                <a:sysClr val="window" lastClr="FFFFFF">
                  <a:lumMod val="50000"/>
                </a:sysClr>
              </a:solidFill>
            </a:ln>
          </c:spPr>
          <c:marker>
            <c:symbol val="circle"/>
            <c:size val="10"/>
            <c:spPr>
              <a:solidFill>
                <a:schemeClr val="tx1">
                  <a:lumMod val="50000"/>
                  <a:lumOff val="50000"/>
                </a:schemeClr>
              </a:solidFill>
              <a:ln>
                <a:noFill/>
              </a:ln>
            </c:spPr>
          </c:marker>
          <c:dLbls>
            <c:dLbl>
              <c:idx val="0"/>
              <c:layout>
                <c:manualLayout>
                  <c:x val="-3.2733224222585976E-2"/>
                  <c:y val="5.7803468208092484E-2"/>
                </c:manualLayout>
              </c:layout>
              <c:showVal val="1"/>
            </c:dLbl>
            <c:dLbl>
              <c:idx val="1"/>
              <c:layout>
                <c:manualLayout>
                  <c:x val="-4.5826513911620376E-2"/>
                  <c:y val="5.7803468208092422E-2"/>
                </c:manualLayout>
              </c:layout>
              <c:showVal val="1"/>
            </c:dLbl>
            <c:dLbl>
              <c:idx val="2"/>
              <c:layout>
                <c:manualLayout>
                  <c:x val="-5.2373158756137482E-2"/>
                  <c:y val="6.1657032755298692E-2"/>
                </c:manualLayout>
              </c:layout>
              <c:showVal val="1"/>
            </c:dLbl>
            <c:dLbl>
              <c:idx val="3"/>
              <c:layout>
                <c:manualLayout>
                  <c:x val="-5.6737588652482303E-2"/>
                  <c:y val="5.0096339113680249E-2"/>
                </c:manualLayout>
              </c:layout>
              <c:showVal val="1"/>
            </c:dLbl>
            <c:dLbl>
              <c:idx val="4"/>
              <c:layout>
                <c:manualLayout>
                  <c:x val="-7.637752318603383E-2"/>
                  <c:y val="4.6242774566473945E-2"/>
                </c:manualLayout>
              </c:layout>
              <c:showVal val="1"/>
            </c:dLbl>
            <c:dLbl>
              <c:idx val="5"/>
              <c:layout>
                <c:manualLayout>
                  <c:x val="-4.582651391162041E-2"/>
                  <c:y val="4.6242774566473945E-2"/>
                </c:manualLayout>
              </c:layout>
              <c:showVal val="1"/>
            </c:dLbl>
            <c:txPr>
              <a:bodyPr/>
              <a:lstStyle/>
              <a:p>
                <a:pPr>
                  <a:defRPr sz="1200">
                    <a:latin typeface="Arial" pitchFamily="34" charset="0"/>
                    <a:cs typeface="Arial" pitchFamily="34" charset="0"/>
                  </a:defRPr>
                </a:pPr>
                <a:endParaRPr lang="zh-CN"/>
              </a:p>
            </c:txPr>
            <c:showVal val="1"/>
          </c:dLbls>
          <c:cat>
            <c:strRef>
              <c:f>Sheet!$I$9:$I$14</c:f>
              <c:strCache>
                <c:ptCount val="6"/>
                <c:pt idx="0">
                  <c:v> 上海</c:v>
                </c:pt>
                <c:pt idx="1">
                  <c:v> 北京</c:v>
                </c:pt>
                <c:pt idx="2">
                  <c:v> 广东</c:v>
                </c:pt>
                <c:pt idx="3">
                  <c:v> 江苏</c:v>
                </c:pt>
                <c:pt idx="4">
                  <c:v> 四川</c:v>
                </c:pt>
                <c:pt idx="5">
                  <c:v> 陕西</c:v>
                </c:pt>
              </c:strCache>
            </c:strRef>
          </c:cat>
          <c:val>
            <c:numRef>
              <c:f>Sheet!$J$9:$J$14</c:f>
              <c:numCache>
                <c:formatCode>0_);[Red]\(0\)</c:formatCode>
                <c:ptCount val="6"/>
                <c:pt idx="0">
                  <c:v>5500.0000000000009</c:v>
                </c:pt>
                <c:pt idx="1">
                  <c:v>5191.3580246913643</c:v>
                </c:pt>
                <c:pt idx="2">
                  <c:v>5097.560975609762</c:v>
                </c:pt>
                <c:pt idx="3">
                  <c:v>4277.7777777777765</c:v>
                </c:pt>
                <c:pt idx="4">
                  <c:v>3339.2857142857142</c:v>
                </c:pt>
                <c:pt idx="5">
                  <c:v>3166.6666666666633</c:v>
                </c:pt>
              </c:numCache>
            </c:numRef>
          </c:val>
        </c:ser>
        <c:ser>
          <c:idx val="1"/>
          <c:order val="1"/>
          <c:tx>
            <c:strRef>
              <c:f>Sheet!$K$8</c:f>
              <c:strCache>
                <c:ptCount val="1"/>
                <c:pt idx="0">
                  <c:v>理想薪酬</c:v>
                </c:pt>
              </c:strCache>
            </c:strRef>
          </c:tx>
          <c:spPr>
            <a:ln w="44450">
              <a:solidFill>
                <a:srgbClr val="339966"/>
              </a:solidFill>
            </a:ln>
          </c:spPr>
          <c:marker>
            <c:symbol val="circle"/>
            <c:size val="10"/>
            <c:spPr>
              <a:solidFill>
                <a:srgbClr val="339966"/>
              </a:solidFill>
              <a:ln>
                <a:noFill/>
              </a:ln>
            </c:spPr>
          </c:marker>
          <c:dLbls>
            <c:dLbl>
              <c:idx val="0"/>
              <c:layout>
                <c:manualLayout>
                  <c:x val="-2.182214948172403E-3"/>
                  <c:y val="-3.0828516377649346E-2"/>
                </c:manualLayout>
              </c:layout>
              <c:showVal val="1"/>
            </c:dLbl>
            <c:dLbl>
              <c:idx val="1"/>
              <c:layout>
                <c:manualLayout>
                  <c:x val="-4.3644298963447497E-3"/>
                  <c:y val="-4.6242774566473945E-2"/>
                </c:manualLayout>
              </c:layout>
              <c:showVal val="1"/>
            </c:dLbl>
            <c:dLbl>
              <c:idx val="2"/>
              <c:layout>
                <c:manualLayout>
                  <c:x val="-1.0911074740861997E-2"/>
                  <c:y val="-4.6242774566473945E-2"/>
                </c:manualLayout>
              </c:layout>
              <c:showVal val="1"/>
            </c:dLbl>
            <c:dLbl>
              <c:idx val="3"/>
              <c:layout>
                <c:manualLayout>
                  <c:x val="-1.3093289689034381E-2"/>
                  <c:y val="-5.7803468208092484E-2"/>
                </c:manualLayout>
              </c:layout>
              <c:showVal val="1"/>
            </c:dLbl>
            <c:dLbl>
              <c:idx val="4"/>
              <c:layout>
                <c:manualLayout>
                  <c:x val="-1.9639934533551555E-2"/>
                  <c:y val="-6.1657032755298692E-2"/>
                </c:manualLayout>
              </c:layout>
              <c:showVal val="1"/>
            </c:dLbl>
            <c:dLbl>
              <c:idx val="5"/>
              <c:layout>
                <c:manualLayout>
                  <c:x val="-1.7457719585379158E-2"/>
                  <c:y val="-5.7803468208092484E-2"/>
                </c:manualLayout>
              </c:layout>
              <c:showVal val="1"/>
            </c:dLbl>
            <c:txPr>
              <a:bodyPr/>
              <a:lstStyle/>
              <a:p>
                <a:pPr>
                  <a:defRPr sz="1200">
                    <a:latin typeface="Arial" pitchFamily="34" charset="0"/>
                    <a:cs typeface="Arial" pitchFamily="34" charset="0"/>
                  </a:defRPr>
                </a:pPr>
                <a:endParaRPr lang="zh-CN"/>
              </a:p>
            </c:txPr>
            <c:showVal val="1"/>
          </c:dLbls>
          <c:cat>
            <c:strRef>
              <c:f>Sheet!$I$9:$I$14</c:f>
              <c:strCache>
                <c:ptCount val="6"/>
                <c:pt idx="0">
                  <c:v> 上海</c:v>
                </c:pt>
                <c:pt idx="1">
                  <c:v> 北京</c:v>
                </c:pt>
                <c:pt idx="2">
                  <c:v> 广东</c:v>
                </c:pt>
                <c:pt idx="3">
                  <c:v> 江苏</c:v>
                </c:pt>
                <c:pt idx="4">
                  <c:v> 四川</c:v>
                </c:pt>
                <c:pt idx="5">
                  <c:v> 陕西</c:v>
                </c:pt>
              </c:strCache>
            </c:strRef>
          </c:cat>
          <c:val>
            <c:numRef>
              <c:f>Sheet!$K$9:$K$14</c:f>
              <c:numCache>
                <c:formatCode>0_);[Red]\(0\)</c:formatCode>
                <c:ptCount val="6"/>
                <c:pt idx="0">
                  <c:v>9134.6153846153811</c:v>
                </c:pt>
                <c:pt idx="1">
                  <c:v>8043.7500000000018</c:v>
                </c:pt>
                <c:pt idx="2">
                  <c:v>6975</c:v>
                </c:pt>
                <c:pt idx="3">
                  <c:v>6388.8888888888896</c:v>
                </c:pt>
                <c:pt idx="4">
                  <c:v>6090</c:v>
                </c:pt>
                <c:pt idx="5">
                  <c:v>6944.4444444444425</c:v>
                </c:pt>
              </c:numCache>
            </c:numRef>
          </c:val>
        </c:ser>
        <c:marker val="1"/>
        <c:axId val="166320000"/>
        <c:axId val="166321536"/>
      </c:lineChart>
      <c:catAx>
        <c:axId val="166320000"/>
        <c:scaling>
          <c:orientation val="minMax"/>
        </c:scaling>
        <c:axPos val="b"/>
        <c:tickLblPos val="nextTo"/>
        <c:txPr>
          <a:bodyPr/>
          <a:lstStyle/>
          <a:p>
            <a:pPr>
              <a:defRPr sz="1400"/>
            </a:pPr>
            <a:endParaRPr lang="zh-CN"/>
          </a:p>
        </c:txPr>
        <c:crossAx val="166321536"/>
        <c:crosses val="autoZero"/>
        <c:auto val="1"/>
        <c:lblAlgn val="ctr"/>
        <c:lblOffset val="100"/>
      </c:catAx>
      <c:valAx>
        <c:axId val="166321536"/>
        <c:scaling>
          <c:orientation val="minMax"/>
          <c:max val="10000"/>
          <c:min val="2000"/>
        </c:scaling>
        <c:axPos val="l"/>
        <c:numFmt formatCode="0_);[Red]\(0\)" sourceLinked="1"/>
        <c:tickLblPos val="nextTo"/>
        <c:txPr>
          <a:bodyPr/>
          <a:lstStyle/>
          <a:p>
            <a:pPr>
              <a:defRPr sz="1200">
                <a:latin typeface="Arial" pitchFamily="34" charset="0"/>
                <a:cs typeface="Arial" pitchFamily="34" charset="0"/>
              </a:defRPr>
            </a:pPr>
            <a:endParaRPr lang="zh-CN"/>
          </a:p>
        </c:txPr>
        <c:crossAx val="166320000"/>
        <c:crosses val="autoZero"/>
        <c:crossBetween val="between"/>
        <c:majorUnit val="1000"/>
        <c:minorUnit val="100"/>
      </c:valAx>
      <c:spPr>
        <a:noFill/>
        <a:ln>
          <a:noFill/>
        </a:ln>
      </c:spPr>
    </c:plotArea>
    <c:legend>
      <c:legendPos val="r"/>
      <c:layout>
        <c:manualLayout>
          <c:xMode val="edge"/>
          <c:yMode val="edge"/>
          <c:x val="0.30109987981586483"/>
          <c:y val="0.17268432249584423"/>
          <c:w val="0.58611111111111058"/>
          <c:h val="0.11772297604658674"/>
        </c:manualLayout>
      </c:layout>
      <c:txPr>
        <a:bodyPr/>
        <a:lstStyle/>
        <a:p>
          <a:pPr>
            <a:defRPr sz="1200"/>
          </a:pPr>
          <a:endParaRPr lang="zh-CN"/>
        </a:p>
      </c:txPr>
    </c:legend>
    <c:plotVisOnly val="1"/>
  </c:chart>
  <c:spPr>
    <a:noFill/>
    <a:ln>
      <a:no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manualLayout>
          <c:layoutTarget val="inner"/>
          <c:xMode val="edge"/>
          <c:yMode val="edge"/>
          <c:x val="0.12830063774305037"/>
          <c:y val="1.9050364375370781E-3"/>
          <c:w val="0.85402478634073264"/>
          <c:h val="0.92404407285197265"/>
        </c:manualLayout>
      </c:layout>
      <c:barChart>
        <c:barDir val="bar"/>
        <c:grouping val="clustered"/>
        <c:ser>
          <c:idx val="0"/>
          <c:order val="0"/>
          <c:tx>
            <c:strRef>
              <c:f>Sheet1!$B$1</c:f>
              <c:strCache>
                <c:ptCount val="1"/>
                <c:pt idx="0">
                  <c:v>离职员工去向</c:v>
                </c:pt>
              </c:strCache>
            </c:strRef>
          </c:tx>
          <c:spPr>
            <a:solidFill>
              <a:schemeClr val="bg1">
                <a:lumMod val="65000"/>
              </a:schemeClr>
            </a:solidFill>
          </c:spPr>
          <c:dPt>
            <c:idx val="0"/>
            <c:spPr>
              <a:solidFill>
                <a:schemeClr val="bg1">
                  <a:lumMod val="85000"/>
                </a:schemeClr>
              </a:solidFill>
            </c:spPr>
          </c:dPt>
          <c:dPt>
            <c:idx val="1"/>
            <c:spPr>
              <a:solidFill>
                <a:schemeClr val="bg1">
                  <a:lumMod val="85000"/>
                </a:schemeClr>
              </a:solidFill>
            </c:spPr>
          </c:dPt>
          <c:dPt>
            <c:idx val="2"/>
            <c:spPr>
              <a:solidFill>
                <a:schemeClr val="bg1">
                  <a:lumMod val="85000"/>
                </a:schemeClr>
              </a:solidFill>
            </c:spPr>
          </c:dPt>
          <c:dPt>
            <c:idx val="3"/>
            <c:spPr>
              <a:solidFill>
                <a:schemeClr val="bg1">
                  <a:lumMod val="85000"/>
                </a:schemeClr>
              </a:solidFill>
            </c:spPr>
          </c:dPt>
          <c:dPt>
            <c:idx val="6"/>
            <c:spPr>
              <a:solidFill>
                <a:srgbClr val="339966"/>
              </a:solidFill>
            </c:spPr>
          </c:dPt>
          <c:dPt>
            <c:idx val="7"/>
            <c:spPr>
              <a:solidFill>
                <a:srgbClr val="339966"/>
              </a:solidFill>
            </c:spPr>
          </c:dPt>
          <c:dPt>
            <c:idx val="8"/>
            <c:spPr>
              <a:solidFill>
                <a:srgbClr val="339966"/>
              </a:solidFill>
            </c:spPr>
          </c:dPt>
          <c:dPt>
            <c:idx val="9"/>
            <c:spPr>
              <a:solidFill>
                <a:srgbClr val="339966"/>
              </a:solidFill>
            </c:spPr>
          </c:dPt>
          <c:dPt>
            <c:idx val="10"/>
            <c:spPr>
              <a:solidFill>
                <a:srgbClr val="339966"/>
              </a:solidFill>
            </c:spPr>
          </c:dPt>
          <c:dLbls>
            <c:showVal val="1"/>
          </c:dLbls>
          <c:cat>
            <c:strRef>
              <c:f>Sheet1!$A$2:$A$12</c:f>
              <c:strCache>
                <c:ptCount val="11"/>
                <c:pt idx="0">
                  <c:v>拒答/说不清</c:v>
                </c:pt>
                <c:pt idx="1">
                  <c:v> 待业</c:v>
                </c:pt>
                <c:pt idx="2">
                  <c:v> 结婚生子</c:v>
                </c:pt>
                <c:pt idx="3">
                  <c:v> 继续读书深造</c:v>
                </c:pt>
                <c:pt idx="4">
                  <c:v> 自己创办新的公益组织</c:v>
                </c:pt>
                <c:pt idx="5">
                  <c:v> 去其他公益组织工作</c:v>
                </c:pt>
                <c:pt idx="6">
                  <c:v> 去媒体工作</c:v>
                </c:pt>
                <c:pt idx="7">
                  <c:v> 去政府部门工作</c:v>
                </c:pt>
                <c:pt idx="8">
                  <c:v> 去事业单位工作</c:v>
                </c:pt>
                <c:pt idx="9">
                  <c:v> 自己创业做生意</c:v>
                </c:pt>
                <c:pt idx="10">
                  <c:v> 去企业工作</c:v>
                </c:pt>
              </c:strCache>
            </c:strRef>
          </c:cat>
          <c:val>
            <c:numRef>
              <c:f>Sheet1!$B$2:$B$12</c:f>
              <c:numCache>
                <c:formatCode>#,##0.0</c:formatCode>
                <c:ptCount val="11"/>
                <c:pt idx="0">
                  <c:v>11.9533527696793</c:v>
                </c:pt>
                <c:pt idx="1">
                  <c:v>14.5</c:v>
                </c:pt>
                <c:pt idx="2">
                  <c:v>2.2000000000000002</c:v>
                </c:pt>
                <c:pt idx="3">
                  <c:v>13.8</c:v>
                </c:pt>
                <c:pt idx="4">
                  <c:v>3.1</c:v>
                </c:pt>
                <c:pt idx="5">
                  <c:v>28.9</c:v>
                </c:pt>
                <c:pt idx="6">
                  <c:v>2.2000000000000002</c:v>
                </c:pt>
                <c:pt idx="7">
                  <c:v>8.6</c:v>
                </c:pt>
                <c:pt idx="8">
                  <c:v>9.5</c:v>
                </c:pt>
                <c:pt idx="9">
                  <c:v>16.899999999999999</c:v>
                </c:pt>
                <c:pt idx="10">
                  <c:v>37.5</c:v>
                </c:pt>
              </c:numCache>
            </c:numRef>
          </c:val>
        </c:ser>
        <c:gapWidth val="50"/>
        <c:axId val="220330240"/>
        <c:axId val="220598272"/>
      </c:barChart>
      <c:catAx>
        <c:axId val="220330240"/>
        <c:scaling>
          <c:orientation val="minMax"/>
        </c:scaling>
        <c:axPos val="l"/>
        <c:tickLblPos val="nextTo"/>
        <c:spPr>
          <a:ln>
            <a:noFill/>
          </a:ln>
        </c:spPr>
        <c:txPr>
          <a:bodyPr/>
          <a:lstStyle/>
          <a:p>
            <a:pPr>
              <a:defRPr spc="100" baseline="0">
                <a:latin typeface="华文细黑" pitchFamily="2" charset="-122"/>
                <a:ea typeface="华文细黑" pitchFamily="2" charset="-122"/>
              </a:defRPr>
            </a:pPr>
            <a:endParaRPr lang="zh-CN"/>
          </a:p>
        </c:txPr>
        <c:crossAx val="220598272"/>
        <c:crosses val="autoZero"/>
        <c:auto val="1"/>
        <c:lblAlgn val="ctr"/>
        <c:lblOffset val="100"/>
      </c:catAx>
      <c:valAx>
        <c:axId val="220598272"/>
        <c:scaling>
          <c:orientation val="minMax"/>
        </c:scaling>
        <c:axPos val="b"/>
        <c:numFmt formatCode="#,##0;\-#,##0" sourceLinked="0"/>
        <c:tickLblPos val="nextTo"/>
        <c:spPr>
          <a:ln>
            <a:solidFill>
              <a:schemeClr val="bg1">
                <a:lumMod val="75000"/>
              </a:schemeClr>
            </a:solidFill>
          </a:ln>
        </c:spPr>
        <c:crossAx val="220330240"/>
        <c:crosses val="autoZero"/>
        <c:crossBetween val="between"/>
        <c:majorUnit val="10"/>
      </c:valAx>
    </c:plotArea>
    <c:plotVisOnly val="1"/>
  </c:chart>
  <c:spPr>
    <a:ln>
      <a:noFill/>
    </a:ln>
  </c:spPr>
  <c:txPr>
    <a:bodyPr/>
    <a:lstStyle/>
    <a:p>
      <a:pPr>
        <a:defRPr>
          <a:latin typeface="Arial" pitchFamily="34" charset="0"/>
          <a:ea typeface="微软雅黑" pitchFamily="34" charset="-122"/>
          <a:cs typeface="Arial" pitchFamily="34" charset="0"/>
        </a:defRPr>
      </a:pPr>
      <a:endParaRPr lang="zh-CN"/>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manualLayout>
          <c:layoutTarget val="inner"/>
          <c:xMode val="edge"/>
          <c:yMode val="edge"/>
          <c:x val="0.30319272241828099"/>
          <c:y val="1.9050364375370781E-3"/>
          <c:w val="0.65057336263439336"/>
          <c:h val="0.90188380848013772"/>
        </c:manualLayout>
      </c:layout>
      <c:barChart>
        <c:barDir val="bar"/>
        <c:grouping val="clustered"/>
        <c:ser>
          <c:idx val="0"/>
          <c:order val="0"/>
          <c:spPr>
            <a:solidFill>
              <a:schemeClr val="bg1">
                <a:lumMod val="65000"/>
              </a:schemeClr>
            </a:solidFill>
          </c:spPr>
          <c:dPt>
            <c:idx val="6"/>
            <c:spPr>
              <a:solidFill>
                <a:srgbClr val="339966"/>
              </a:solidFill>
            </c:spPr>
          </c:dPt>
          <c:dPt>
            <c:idx val="7"/>
            <c:spPr>
              <a:solidFill>
                <a:srgbClr val="339966"/>
              </a:solidFill>
            </c:spPr>
          </c:dPt>
          <c:dPt>
            <c:idx val="8"/>
            <c:spPr>
              <a:solidFill>
                <a:srgbClr val="339966"/>
              </a:solidFill>
            </c:spPr>
          </c:dPt>
          <c:dLbls>
            <c:showVal val="1"/>
          </c:dLbls>
          <c:cat>
            <c:strRef>
              <c:f>Sheet1!$A$36:$A$44</c:f>
              <c:strCache>
                <c:ptCount val="9"/>
                <c:pt idx="0">
                  <c:v>说不清</c:v>
                </c:pt>
                <c:pt idx="1">
                  <c:v>不认可领导风格</c:v>
                </c:pt>
                <c:pt idx="2">
                  <c:v>工作太累</c:v>
                </c:pt>
                <c:pt idx="3">
                  <c:v> 缺乏晋升机会和上升空间</c:v>
                </c:pt>
                <c:pt idx="4">
                  <c:v> 无法认同公益的价值</c:v>
                </c:pt>
                <c:pt idx="5">
                  <c:v>工作不稳定</c:v>
                </c:pt>
                <c:pt idx="6">
                  <c:v> 有了更好的工作机会</c:v>
                </c:pt>
                <c:pt idx="7">
                  <c:v> 薪酬水平低</c:v>
                </c:pt>
                <c:pt idx="8">
                  <c:v>家人反对/其它家庭原因</c:v>
                </c:pt>
              </c:strCache>
            </c:strRef>
          </c:cat>
          <c:val>
            <c:numRef>
              <c:f>Sheet1!$B$36:$B$44</c:f>
              <c:numCache>
                <c:formatCode>#,##0.0</c:formatCode>
                <c:ptCount val="9"/>
                <c:pt idx="0">
                  <c:v>8.3000000000000007</c:v>
                </c:pt>
                <c:pt idx="1">
                  <c:v>3.4</c:v>
                </c:pt>
                <c:pt idx="2">
                  <c:v>4</c:v>
                </c:pt>
                <c:pt idx="3">
                  <c:v>5.8</c:v>
                </c:pt>
                <c:pt idx="4">
                  <c:v>7.4</c:v>
                </c:pt>
                <c:pt idx="5" formatCode="#,##0.0_ ">
                  <c:v>17.3</c:v>
                </c:pt>
                <c:pt idx="6">
                  <c:v>18.2</c:v>
                </c:pt>
                <c:pt idx="7">
                  <c:v>20</c:v>
                </c:pt>
                <c:pt idx="8" formatCode="#,##0.0_ ">
                  <c:v>31.4</c:v>
                </c:pt>
              </c:numCache>
            </c:numRef>
          </c:val>
        </c:ser>
        <c:gapWidth val="95"/>
        <c:axId val="220167552"/>
        <c:axId val="220279936"/>
      </c:barChart>
      <c:catAx>
        <c:axId val="220167552"/>
        <c:scaling>
          <c:orientation val="minMax"/>
        </c:scaling>
        <c:axPos val="l"/>
        <c:tickLblPos val="nextTo"/>
        <c:spPr>
          <a:ln>
            <a:noFill/>
          </a:ln>
        </c:spPr>
        <c:txPr>
          <a:bodyPr/>
          <a:lstStyle/>
          <a:p>
            <a:pPr>
              <a:defRPr sz="1000" spc="100" baseline="0"/>
            </a:pPr>
            <a:endParaRPr lang="zh-CN"/>
          </a:p>
        </c:txPr>
        <c:crossAx val="220279936"/>
        <c:crosses val="autoZero"/>
        <c:auto val="1"/>
        <c:lblAlgn val="ctr"/>
        <c:lblOffset val="100"/>
      </c:catAx>
      <c:valAx>
        <c:axId val="220279936"/>
        <c:scaling>
          <c:orientation val="minMax"/>
          <c:max val="35"/>
          <c:min val="2"/>
        </c:scaling>
        <c:axPos val="b"/>
        <c:numFmt formatCode="#,##0;\-#,##0" sourceLinked="0"/>
        <c:tickLblPos val="nextTo"/>
        <c:crossAx val="220167552"/>
        <c:crosses val="autoZero"/>
        <c:crossBetween val="between"/>
        <c:majorUnit val="5"/>
      </c:valAx>
    </c:plotArea>
    <c:plotVisOnly val="1"/>
  </c:chart>
  <c:spPr>
    <a:ln>
      <a:noFill/>
    </a:ln>
  </c:spPr>
  <c:txPr>
    <a:bodyPr/>
    <a:lstStyle/>
    <a:p>
      <a:pPr>
        <a:defRPr>
          <a:latin typeface="Arial" pitchFamily="34" charset="0"/>
          <a:ea typeface="微软雅黑" pitchFamily="34" charset="-122"/>
          <a:cs typeface="Arial" pitchFamily="34" charset="0"/>
        </a:defRPr>
      </a:pPr>
      <a:endParaRPr lang="zh-CN"/>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0.11413143465062621"/>
          <c:y val="9.2415318419347969E-2"/>
          <c:w val="0.92209453352159076"/>
          <c:h val="0.79088546518756053"/>
        </c:manualLayout>
      </c:layout>
      <c:barChart>
        <c:barDir val="bar"/>
        <c:grouping val="stacked"/>
        <c:ser>
          <c:idx val="0"/>
          <c:order val="0"/>
          <c:tx>
            <c:strRef>
              <c:f>Sheet1!$B$1</c:f>
              <c:strCache>
                <c:ptCount val="1"/>
                <c:pt idx="0">
                  <c:v>有岗位有部门</c:v>
                </c:pt>
              </c:strCache>
            </c:strRef>
          </c:tx>
          <c:spPr>
            <a:solidFill>
              <a:srgbClr val="339966"/>
            </a:solidFill>
            <a:ln>
              <a:solidFill>
                <a:schemeClr val="bg1"/>
              </a:solidFill>
            </a:ln>
          </c:spPr>
          <c:dLbls>
            <c:txPr>
              <a:bodyPr/>
              <a:lstStyle/>
              <a:p>
                <a:pPr>
                  <a:defRPr sz="1000">
                    <a:solidFill>
                      <a:schemeClr val="bg1"/>
                    </a:solidFill>
                    <a:latin typeface="Arial" pitchFamily="34" charset="0"/>
                    <a:cs typeface="Arial" pitchFamily="34" charset="0"/>
                  </a:defRPr>
                </a:pPr>
                <a:endParaRPr lang="zh-CN"/>
              </a:p>
            </c:txPr>
            <c:showVal val="1"/>
          </c:dLbls>
          <c:cat>
            <c:strRef>
              <c:f>Sheet1!$A$2:$A$10</c:f>
              <c:strCache>
                <c:ptCount val="9"/>
                <c:pt idx="0">
                  <c:v>研究部</c:v>
                </c:pt>
                <c:pt idx="1">
                  <c:v>筹资部</c:v>
                </c:pt>
                <c:pt idx="2">
                  <c:v>公关传播/营销推广部</c:v>
                </c:pt>
                <c:pt idx="3">
                  <c:v>志愿者管理部</c:v>
                </c:pt>
                <c:pt idx="4">
                  <c:v>财务部</c:v>
                </c:pt>
                <c:pt idx="5">
                  <c:v>行政部门</c:v>
                </c:pt>
                <c:pt idx="6">
                  <c:v>技术支持部门</c:v>
                </c:pt>
                <c:pt idx="7">
                  <c:v>业务部门</c:v>
                </c:pt>
                <c:pt idx="8">
                  <c:v>人力资源部</c:v>
                </c:pt>
              </c:strCache>
            </c:strRef>
          </c:cat>
          <c:val>
            <c:numRef>
              <c:f>Sheet1!$B$2:$B$10</c:f>
              <c:numCache>
                <c:formatCode>#,##0.0</c:formatCode>
                <c:ptCount val="9"/>
                <c:pt idx="0">
                  <c:v>15</c:v>
                </c:pt>
                <c:pt idx="1">
                  <c:v>78.260869565218059</c:v>
                </c:pt>
                <c:pt idx="2">
                  <c:v>80</c:v>
                </c:pt>
                <c:pt idx="3">
                  <c:v>87.272727272726684</c:v>
                </c:pt>
                <c:pt idx="4">
                  <c:v>93.333333333333258</c:v>
                </c:pt>
                <c:pt idx="5">
                  <c:v>94.871794871794378</c:v>
                </c:pt>
                <c:pt idx="6">
                  <c:v>93.548387096773695</c:v>
                </c:pt>
                <c:pt idx="7">
                  <c:v>93.75</c:v>
                </c:pt>
                <c:pt idx="8">
                  <c:v>97.142857142856556</c:v>
                </c:pt>
              </c:numCache>
            </c:numRef>
          </c:val>
        </c:ser>
        <c:ser>
          <c:idx val="1"/>
          <c:order val="1"/>
          <c:tx>
            <c:strRef>
              <c:f>Sheet1!$C$1</c:f>
              <c:strCache>
                <c:ptCount val="1"/>
                <c:pt idx="0">
                  <c:v>有岗位无部门</c:v>
                </c:pt>
              </c:strCache>
            </c:strRef>
          </c:tx>
          <c:spPr>
            <a:solidFill>
              <a:schemeClr val="bg1">
                <a:lumMod val="65000"/>
              </a:schemeClr>
            </a:solidFill>
            <a:ln>
              <a:solidFill>
                <a:schemeClr val="bg1"/>
              </a:solidFill>
            </a:ln>
          </c:spPr>
          <c:cat>
            <c:strRef>
              <c:f>Sheet1!$A$2:$A$10</c:f>
              <c:strCache>
                <c:ptCount val="9"/>
                <c:pt idx="0">
                  <c:v>研究部</c:v>
                </c:pt>
                <c:pt idx="1">
                  <c:v>筹资部</c:v>
                </c:pt>
                <c:pt idx="2">
                  <c:v>公关传播/营销推广部</c:v>
                </c:pt>
                <c:pt idx="3">
                  <c:v>志愿者管理部</c:v>
                </c:pt>
                <c:pt idx="4">
                  <c:v>财务部</c:v>
                </c:pt>
                <c:pt idx="5">
                  <c:v>行政部门</c:v>
                </c:pt>
                <c:pt idx="6">
                  <c:v>技术支持部门</c:v>
                </c:pt>
                <c:pt idx="7">
                  <c:v>业务部门</c:v>
                </c:pt>
                <c:pt idx="8">
                  <c:v>人力资源部</c:v>
                </c:pt>
              </c:strCache>
            </c:strRef>
          </c:cat>
          <c:val>
            <c:numRef>
              <c:f>Sheet1!$C$2:$C$10</c:f>
              <c:numCache>
                <c:formatCode>#,##0.0</c:formatCode>
                <c:ptCount val="9"/>
                <c:pt idx="0">
                  <c:v>85</c:v>
                </c:pt>
                <c:pt idx="1">
                  <c:v>21.739130434782609</c:v>
                </c:pt>
                <c:pt idx="2">
                  <c:v>20</c:v>
                </c:pt>
                <c:pt idx="3">
                  <c:v>12.727272727272663</c:v>
                </c:pt>
                <c:pt idx="4">
                  <c:v>6.666666666666667</c:v>
                </c:pt>
                <c:pt idx="5">
                  <c:v>5.1282051282051286</c:v>
                </c:pt>
                <c:pt idx="6">
                  <c:v>6.4516129032258114</c:v>
                </c:pt>
                <c:pt idx="7">
                  <c:v>6.25</c:v>
                </c:pt>
                <c:pt idx="8">
                  <c:v>2.8571428571428572</c:v>
                </c:pt>
              </c:numCache>
            </c:numRef>
          </c:val>
        </c:ser>
        <c:gapWidth val="42"/>
        <c:overlap val="100"/>
        <c:axId val="221896704"/>
        <c:axId val="221899008"/>
      </c:barChart>
      <c:catAx>
        <c:axId val="221896704"/>
        <c:scaling>
          <c:orientation val="minMax"/>
        </c:scaling>
        <c:axPos val="l"/>
        <c:tickLblPos val="nextTo"/>
        <c:spPr>
          <a:ln>
            <a:noFill/>
          </a:ln>
        </c:spPr>
        <c:txPr>
          <a:bodyPr/>
          <a:lstStyle/>
          <a:p>
            <a:pPr>
              <a:defRPr sz="1000">
                <a:latin typeface="华文细黑" pitchFamily="2" charset="-122"/>
                <a:ea typeface="华文细黑" pitchFamily="2" charset="-122"/>
              </a:defRPr>
            </a:pPr>
            <a:endParaRPr lang="zh-CN"/>
          </a:p>
        </c:txPr>
        <c:crossAx val="221899008"/>
        <c:crosses val="autoZero"/>
        <c:auto val="1"/>
        <c:lblAlgn val="ctr"/>
        <c:lblOffset val="100"/>
      </c:catAx>
      <c:valAx>
        <c:axId val="221899008"/>
        <c:scaling>
          <c:orientation val="minMax"/>
          <c:max val="100"/>
        </c:scaling>
        <c:axPos val="b"/>
        <c:numFmt formatCode="General" sourceLinked="0"/>
        <c:tickLblPos val="nextTo"/>
        <c:txPr>
          <a:bodyPr/>
          <a:lstStyle/>
          <a:p>
            <a:pPr>
              <a:defRPr sz="1000">
                <a:latin typeface="Arial" pitchFamily="34" charset="0"/>
                <a:cs typeface="Arial" pitchFamily="34" charset="0"/>
              </a:defRPr>
            </a:pPr>
            <a:endParaRPr lang="zh-CN"/>
          </a:p>
        </c:txPr>
        <c:crossAx val="221896704"/>
        <c:crosses val="autoZero"/>
        <c:crossBetween val="between"/>
      </c:valAx>
    </c:plotArea>
    <c:legend>
      <c:legendPos val="r"/>
      <c:layout>
        <c:manualLayout>
          <c:xMode val="edge"/>
          <c:yMode val="edge"/>
          <c:x val="0.26778931847662774"/>
          <c:y val="3.3614971431057041E-3"/>
          <c:w val="0.63926141749289889"/>
          <c:h val="9.4184395246035266E-2"/>
        </c:manualLayout>
      </c:layout>
      <c:txPr>
        <a:bodyPr/>
        <a:lstStyle/>
        <a:p>
          <a:pPr>
            <a:defRPr sz="1000">
              <a:latin typeface="华文细黑" pitchFamily="2" charset="-122"/>
              <a:ea typeface="华文细黑" pitchFamily="2" charset="-122"/>
            </a:defRPr>
          </a:pPr>
          <a:endParaRPr lang="zh-CN"/>
        </a:p>
      </c:txPr>
    </c:legend>
    <c:plotVisOnly val="1"/>
  </c:chart>
  <c:txPr>
    <a:bodyPr/>
    <a:lstStyle/>
    <a:p>
      <a:pPr>
        <a:defRPr sz="1800"/>
      </a:pPr>
      <a:endParaRPr lang="zh-CN"/>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manualLayout>
          <c:layoutTarget val="inner"/>
          <c:xMode val="edge"/>
          <c:yMode val="edge"/>
          <c:x val="0.39205588881449088"/>
          <c:y val="2.9214679479513807E-2"/>
          <c:w val="0.56603076566735055"/>
          <c:h val="0.8613119775945538"/>
        </c:manualLayout>
      </c:layout>
      <c:barChart>
        <c:barDir val="bar"/>
        <c:grouping val="clustered"/>
        <c:ser>
          <c:idx val="0"/>
          <c:order val="0"/>
          <c:tx>
            <c:strRef>
              <c:f>Sheet1!$B$1</c:f>
              <c:strCache>
                <c:ptCount val="1"/>
                <c:pt idx="0">
                  <c:v>已有制度的比例</c:v>
                </c:pt>
              </c:strCache>
            </c:strRef>
          </c:tx>
          <c:spPr>
            <a:solidFill>
              <a:srgbClr val="339966"/>
            </a:solidFill>
            <a:ln>
              <a:solidFill>
                <a:schemeClr val="bg1"/>
              </a:solidFill>
            </a:ln>
          </c:spPr>
          <c:dLbls>
            <c:showVal val="1"/>
          </c:dLbls>
          <c:cat>
            <c:strRef>
              <c:f>Sheet1!$A$2:$A$11</c:f>
              <c:strCache>
                <c:ptCount val="10"/>
                <c:pt idx="0">
                  <c:v> 拒答/说不清</c:v>
                </c:pt>
                <c:pt idx="1">
                  <c:v> 没有建立人员管理制度</c:v>
                </c:pt>
                <c:pt idx="2">
                  <c:v> 其他</c:v>
                </c:pt>
                <c:pt idx="3">
                  <c:v> 岗位责任制</c:v>
                </c:pt>
                <c:pt idx="4">
                  <c:v> 财务制度</c:v>
                </c:pt>
                <c:pt idx="5">
                  <c:v> 绩效考核制度</c:v>
                </c:pt>
                <c:pt idx="6">
                  <c:v> 日常考勤制度</c:v>
                </c:pt>
                <c:pt idx="7">
                  <c:v> 工作人员日常行为规范</c:v>
                </c:pt>
                <c:pt idx="8">
                  <c:v> 薪酬和福利制度</c:v>
                </c:pt>
                <c:pt idx="9">
                  <c:v> 员工培训管理制度</c:v>
                </c:pt>
              </c:strCache>
            </c:strRef>
          </c:cat>
          <c:val>
            <c:numRef>
              <c:f>Sheet1!$B$2:$B$11</c:f>
              <c:numCache>
                <c:formatCode>#,##0.0</c:formatCode>
                <c:ptCount val="10"/>
                <c:pt idx="0">
                  <c:v>1.2658227848101258</c:v>
                </c:pt>
                <c:pt idx="1">
                  <c:v>3.1645569620253302</c:v>
                </c:pt>
                <c:pt idx="2">
                  <c:v>1.0548523206751061</c:v>
                </c:pt>
                <c:pt idx="3">
                  <c:v>0.21097046413502227</c:v>
                </c:pt>
                <c:pt idx="4">
                  <c:v>0.21097046413502227</c:v>
                </c:pt>
                <c:pt idx="5">
                  <c:v>65.400843881856545</c:v>
                </c:pt>
                <c:pt idx="6">
                  <c:v>71.308016877637058</c:v>
                </c:pt>
                <c:pt idx="7">
                  <c:v>72.151898734177209</c:v>
                </c:pt>
                <c:pt idx="8">
                  <c:v>73.417721518987335</c:v>
                </c:pt>
                <c:pt idx="9">
                  <c:v>73.628691983122351</c:v>
                </c:pt>
              </c:numCache>
            </c:numRef>
          </c:val>
        </c:ser>
        <c:gapWidth val="84"/>
        <c:axId val="222679040"/>
        <c:axId val="222680576"/>
      </c:barChart>
      <c:catAx>
        <c:axId val="222679040"/>
        <c:scaling>
          <c:orientation val="minMax"/>
        </c:scaling>
        <c:axPos val="l"/>
        <c:tickLblPos val="nextTo"/>
        <c:spPr>
          <a:ln>
            <a:noFill/>
          </a:ln>
        </c:spPr>
        <c:crossAx val="222680576"/>
        <c:crosses val="autoZero"/>
        <c:auto val="1"/>
        <c:lblAlgn val="ctr"/>
        <c:lblOffset val="100"/>
      </c:catAx>
      <c:valAx>
        <c:axId val="222680576"/>
        <c:scaling>
          <c:orientation val="minMax"/>
        </c:scaling>
        <c:axPos val="b"/>
        <c:numFmt formatCode="General" sourceLinked="0"/>
        <c:tickLblPos val="nextTo"/>
        <c:crossAx val="222679040"/>
        <c:crosses val="autoZero"/>
        <c:crossBetween val="between"/>
      </c:valAx>
    </c:plotArea>
    <c:plotVisOnly val="1"/>
  </c:chart>
  <c:txPr>
    <a:bodyPr/>
    <a:lstStyle/>
    <a:p>
      <a:pPr>
        <a:defRPr sz="1000">
          <a:latin typeface="Arial" pitchFamily="34" charset="0"/>
          <a:ea typeface="华文细黑" pitchFamily="2" charset="-122"/>
          <a:cs typeface="Arial" pitchFamily="34" charset="0"/>
        </a:defRPr>
      </a:pPr>
      <a:endParaRPr lang="zh-CN"/>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279530" cy="337185"/>
          </a:xfrm>
          <a:prstGeom prst="rect">
            <a:avLst/>
          </a:prstGeom>
        </p:spPr>
        <p:txBody>
          <a:bodyPr vert="horz" lIns="91440" tIns="45720" rIns="91440" bIns="45720" rtlCol="0"/>
          <a:lstStyle>
            <a:lvl1pPr algn="l">
              <a:defRPr sz="1200"/>
            </a:lvl1pPr>
          </a:lstStyle>
          <a:p>
            <a:endParaRPr lang="zh-CN" altLang="en-US" dirty="0">
              <a:ea typeface="华文细黑" pitchFamily="2" charset="-122"/>
            </a:endParaRPr>
          </a:p>
        </p:txBody>
      </p:sp>
      <p:sp>
        <p:nvSpPr>
          <p:cNvPr id="3" name="日期占位符 2"/>
          <p:cNvSpPr>
            <a:spLocks noGrp="1"/>
          </p:cNvSpPr>
          <p:nvPr>
            <p:ph type="dt" sz="quarter" idx="1"/>
          </p:nvPr>
        </p:nvSpPr>
        <p:spPr>
          <a:xfrm>
            <a:off x="5594022" y="0"/>
            <a:ext cx="4279530" cy="337185"/>
          </a:xfrm>
          <a:prstGeom prst="rect">
            <a:avLst/>
          </a:prstGeom>
        </p:spPr>
        <p:txBody>
          <a:bodyPr vert="horz" lIns="91440" tIns="45720" rIns="91440" bIns="45720" rtlCol="0"/>
          <a:lstStyle>
            <a:lvl1pPr algn="r">
              <a:defRPr sz="1200"/>
            </a:lvl1pPr>
          </a:lstStyle>
          <a:p>
            <a:fld id="{70088C8E-4CD1-4CF6-8CC6-06A34F97CD38}" type="datetimeFigureOut">
              <a:rPr lang="zh-CN" altLang="en-US" smtClean="0">
                <a:ea typeface="华文细黑" pitchFamily="2" charset="-122"/>
              </a:rPr>
              <a:pPr/>
              <a:t>2014/9/19</a:t>
            </a:fld>
            <a:endParaRPr lang="zh-CN" altLang="en-US" dirty="0">
              <a:ea typeface="华文细黑" pitchFamily="2" charset="-122"/>
            </a:endParaRPr>
          </a:p>
        </p:txBody>
      </p:sp>
      <p:sp>
        <p:nvSpPr>
          <p:cNvPr id="4" name="页脚占位符 3"/>
          <p:cNvSpPr>
            <a:spLocks noGrp="1"/>
          </p:cNvSpPr>
          <p:nvPr>
            <p:ph type="ftr" sz="quarter" idx="2"/>
          </p:nvPr>
        </p:nvSpPr>
        <p:spPr>
          <a:xfrm>
            <a:off x="0" y="6405345"/>
            <a:ext cx="4279530" cy="337185"/>
          </a:xfrm>
          <a:prstGeom prst="rect">
            <a:avLst/>
          </a:prstGeom>
        </p:spPr>
        <p:txBody>
          <a:bodyPr vert="horz" lIns="91440" tIns="45720" rIns="91440" bIns="45720" rtlCol="0" anchor="b"/>
          <a:lstStyle>
            <a:lvl1pPr algn="l">
              <a:defRPr sz="1200"/>
            </a:lvl1pPr>
          </a:lstStyle>
          <a:p>
            <a:endParaRPr lang="zh-CN" altLang="en-US" dirty="0">
              <a:ea typeface="华文细黑" pitchFamily="2" charset="-122"/>
            </a:endParaRPr>
          </a:p>
        </p:txBody>
      </p:sp>
      <p:sp>
        <p:nvSpPr>
          <p:cNvPr id="5" name="灯片编号占位符 4"/>
          <p:cNvSpPr>
            <a:spLocks noGrp="1"/>
          </p:cNvSpPr>
          <p:nvPr>
            <p:ph type="sldNum" sz="quarter" idx="3"/>
          </p:nvPr>
        </p:nvSpPr>
        <p:spPr>
          <a:xfrm>
            <a:off x="5594022" y="6405345"/>
            <a:ext cx="4279530" cy="337185"/>
          </a:xfrm>
          <a:prstGeom prst="rect">
            <a:avLst/>
          </a:prstGeom>
        </p:spPr>
        <p:txBody>
          <a:bodyPr vert="horz" lIns="91440" tIns="45720" rIns="91440" bIns="45720" rtlCol="0" anchor="b"/>
          <a:lstStyle>
            <a:lvl1pPr algn="r">
              <a:defRPr sz="1200"/>
            </a:lvl1pPr>
          </a:lstStyle>
          <a:p>
            <a:fld id="{29996CE9-FF68-4FB3-B560-F94A687EC3FB}" type="slidenum">
              <a:rPr lang="zh-CN" altLang="en-US" smtClean="0">
                <a:ea typeface="华文细黑" pitchFamily="2" charset="-122"/>
              </a:rPr>
              <a:pPr/>
              <a:t>‹#›</a:t>
            </a:fld>
            <a:endParaRPr lang="zh-CN" altLang="en-US" dirty="0">
              <a:ea typeface="华文细黑"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279530" cy="337185"/>
          </a:xfrm>
          <a:prstGeom prst="rect">
            <a:avLst/>
          </a:prstGeom>
        </p:spPr>
        <p:txBody>
          <a:bodyPr vert="horz" lIns="91440" tIns="45720" rIns="91440" bIns="45720" rtlCol="0"/>
          <a:lstStyle>
            <a:lvl1pPr algn="l">
              <a:defRPr sz="1200">
                <a:ea typeface="华文细黑" pitchFamily="2" charset="-122"/>
              </a:defRPr>
            </a:lvl1pPr>
          </a:lstStyle>
          <a:p>
            <a:endParaRPr lang="zh-CN" altLang="en-US" dirty="0"/>
          </a:p>
        </p:txBody>
      </p:sp>
      <p:sp>
        <p:nvSpPr>
          <p:cNvPr id="3" name="日期占位符 2"/>
          <p:cNvSpPr>
            <a:spLocks noGrp="1"/>
          </p:cNvSpPr>
          <p:nvPr>
            <p:ph type="dt" idx="1"/>
          </p:nvPr>
        </p:nvSpPr>
        <p:spPr>
          <a:xfrm>
            <a:off x="5594022" y="0"/>
            <a:ext cx="4279530" cy="337185"/>
          </a:xfrm>
          <a:prstGeom prst="rect">
            <a:avLst/>
          </a:prstGeom>
        </p:spPr>
        <p:txBody>
          <a:bodyPr vert="horz" lIns="91440" tIns="45720" rIns="91440" bIns="45720" rtlCol="0"/>
          <a:lstStyle>
            <a:lvl1pPr algn="r">
              <a:defRPr sz="1200">
                <a:ea typeface="华文细黑" pitchFamily="2" charset="-122"/>
              </a:defRPr>
            </a:lvl1pPr>
          </a:lstStyle>
          <a:p>
            <a:fld id="{A6651A92-03BC-4A91-AADC-F7F1D04E4BAF}" type="datetimeFigureOut">
              <a:rPr lang="zh-CN" altLang="en-US" smtClean="0"/>
              <a:pPr/>
              <a:t>2014/9/19</a:t>
            </a:fld>
            <a:endParaRPr lang="zh-CN" altLang="en-US" dirty="0"/>
          </a:p>
        </p:txBody>
      </p:sp>
      <p:sp>
        <p:nvSpPr>
          <p:cNvPr id="4" name="幻灯片图像占位符 3"/>
          <p:cNvSpPr>
            <a:spLocks noGrp="1" noRot="1" noChangeAspect="1"/>
          </p:cNvSpPr>
          <p:nvPr>
            <p:ph type="sldImg" idx="2"/>
          </p:nvPr>
        </p:nvSpPr>
        <p:spPr>
          <a:xfrm>
            <a:off x="2411413" y="506413"/>
            <a:ext cx="5053012" cy="25273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987584" y="3203258"/>
            <a:ext cx="7900670" cy="3034665"/>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6405345"/>
            <a:ext cx="4279530" cy="337185"/>
          </a:xfrm>
          <a:prstGeom prst="rect">
            <a:avLst/>
          </a:prstGeom>
        </p:spPr>
        <p:txBody>
          <a:bodyPr vert="horz" lIns="91440" tIns="45720" rIns="91440" bIns="45720" rtlCol="0" anchor="b"/>
          <a:lstStyle>
            <a:lvl1pPr algn="l">
              <a:defRPr sz="1200">
                <a:ea typeface="华文细黑" pitchFamily="2" charset="-122"/>
              </a:defRPr>
            </a:lvl1pPr>
          </a:lstStyle>
          <a:p>
            <a:endParaRPr lang="zh-CN" altLang="en-US" dirty="0"/>
          </a:p>
        </p:txBody>
      </p:sp>
      <p:sp>
        <p:nvSpPr>
          <p:cNvPr id="7" name="灯片编号占位符 6"/>
          <p:cNvSpPr>
            <a:spLocks noGrp="1"/>
          </p:cNvSpPr>
          <p:nvPr>
            <p:ph type="sldNum" sz="quarter" idx="5"/>
          </p:nvPr>
        </p:nvSpPr>
        <p:spPr>
          <a:xfrm>
            <a:off x="5594022" y="6405345"/>
            <a:ext cx="4279530" cy="337185"/>
          </a:xfrm>
          <a:prstGeom prst="rect">
            <a:avLst/>
          </a:prstGeom>
        </p:spPr>
        <p:txBody>
          <a:bodyPr vert="horz" lIns="91440" tIns="45720" rIns="91440" bIns="45720" rtlCol="0" anchor="b"/>
          <a:lstStyle>
            <a:lvl1pPr algn="r">
              <a:defRPr sz="1200">
                <a:ea typeface="华文细黑" pitchFamily="2" charset="-122"/>
              </a:defRPr>
            </a:lvl1pPr>
          </a:lstStyle>
          <a:p>
            <a:fld id="{485927CF-D0E2-433F-8708-2059D5A1C555}"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华文细黑" pitchFamily="2" charset="-122"/>
        <a:cs typeface="+mn-cs"/>
      </a:defRPr>
    </a:lvl1pPr>
    <a:lvl2pPr marL="457200" algn="l" defTabSz="914400" rtl="0" eaLnBrk="1" latinLnBrk="0" hangingPunct="1">
      <a:defRPr sz="1200" kern="1200">
        <a:solidFill>
          <a:schemeClr val="tx1"/>
        </a:solidFill>
        <a:latin typeface="+mn-lt"/>
        <a:ea typeface="华文细黑" pitchFamily="2" charset="-122"/>
        <a:cs typeface="+mn-cs"/>
      </a:defRPr>
    </a:lvl2pPr>
    <a:lvl3pPr marL="914400" algn="l" defTabSz="914400" rtl="0" eaLnBrk="1" latinLnBrk="0" hangingPunct="1">
      <a:defRPr sz="1200" kern="1200">
        <a:solidFill>
          <a:schemeClr val="tx1"/>
        </a:solidFill>
        <a:latin typeface="+mn-lt"/>
        <a:ea typeface="华文细黑" pitchFamily="2" charset="-122"/>
        <a:cs typeface="+mn-cs"/>
      </a:defRPr>
    </a:lvl3pPr>
    <a:lvl4pPr marL="1371600" algn="l" defTabSz="914400" rtl="0" eaLnBrk="1" latinLnBrk="0" hangingPunct="1">
      <a:defRPr sz="1200" kern="1200">
        <a:solidFill>
          <a:schemeClr val="tx1"/>
        </a:solidFill>
        <a:latin typeface="+mn-lt"/>
        <a:ea typeface="华文细黑" pitchFamily="2" charset="-122"/>
        <a:cs typeface="+mn-cs"/>
      </a:defRPr>
    </a:lvl4pPr>
    <a:lvl5pPr marL="1828800" algn="l" defTabSz="914400" rtl="0" eaLnBrk="1" latinLnBrk="0" hangingPunct="1">
      <a:defRPr sz="1200" kern="1200">
        <a:solidFill>
          <a:schemeClr val="tx1"/>
        </a:solidFill>
        <a:latin typeface="+mn-lt"/>
        <a:ea typeface="华文细黑"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11413" y="506413"/>
            <a:ext cx="5053012" cy="25273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85927CF-D0E2-433F-8708-2059D5A1C555}" type="slidenum">
              <a:rPr lang="zh-CN" altLang="en-US" smtClean="0"/>
              <a:pPr/>
              <a:t>25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5A31584-C64C-4086-8BBC-34D1E254B39C}" type="datetimeFigureOut">
              <a:rPr lang="zh-CN" altLang="en-US" smtClean="0"/>
              <a:pPr/>
              <a:t>2014/9/19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29C2226-AB7A-4DB4-8635-AA8BE126F3C5}"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94654" y="160369"/>
            <a:ext cx="10622143" cy="523745"/>
          </a:xfrm>
        </p:spPr>
        <p:txBody>
          <a:bodyPr>
            <a:noAutofit/>
          </a:bodyPr>
          <a:lstStyle>
            <a:lvl1pPr algn="l">
              <a:defRPr sz="2600" b="1">
                <a:latin typeface="Arial" pitchFamily="34" charset="0"/>
                <a:ea typeface="华文细黑" pitchFamily="2" charset="-122"/>
                <a:cs typeface="Arial" pitchFamily="34" charset="0"/>
              </a:defRPr>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fld id="{F5A31584-C64C-4086-8BBC-34D1E254B39C}" type="datetimeFigureOut">
              <a:rPr lang="zh-CN" altLang="en-US" smtClean="0"/>
              <a:pPr/>
              <a:t>2014/9/19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29C2226-AB7A-4DB4-8635-AA8BE126F3C5}"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5A31584-C64C-4086-8BBC-34D1E254B39C}" type="datetimeFigureOut">
              <a:rPr lang="zh-CN" altLang="en-US" smtClean="0"/>
              <a:pPr/>
              <a:t>2014/9/19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29C2226-AB7A-4DB4-8635-AA8BE126F3C5}"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10104" y="1677710"/>
            <a:ext cx="9181147" cy="115764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620204" y="3060385"/>
            <a:ext cx="7560945" cy="138017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EE7DAE60-6C02-4F96-B519-0F563B2DD592}"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40070" y="216284"/>
            <a:ext cx="9692414" cy="626669"/>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540070" y="1260159"/>
            <a:ext cx="9721215" cy="3564196"/>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540072" y="5005628"/>
            <a:ext cx="2520315" cy="287536"/>
          </a:xfrm>
          <a:prstGeom prst="rect">
            <a:avLst/>
          </a:prstGeom>
        </p:spPr>
        <p:txBody>
          <a:bodyPr vert="horz" lIns="91440" tIns="45720" rIns="91440" bIns="45720" rtlCol="0" anchor="ctr"/>
          <a:lstStyle>
            <a:lvl1pPr algn="l">
              <a:defRPr sz="1200">
                <a:solidFill>
                  <a:schemeClr val="tx1">
                    <a:tint val="75000"/>
                  </a:schemeClr>
                </a:solidFill>
                <a:ea typeface="华文细黑" pitchFamily="2" charset="-122"/>
              </a:defRPr>
            </a:lvl1pPr>
          </a:lstStyle>
          <a:p>
            <a:fld id="{F5A31584-C64C-4086-8BBC-34D1E254B39C}" type="datetimeFigureOut">
              <a:rPr lang="zh-CN" altLang="en-US" smtClean="0"/>
              <a:pPr/>
              <a:t>2014/9/19</a:t>
            </a:fld>
            <a:endParaRPr lang="zh-CN" altLang="en-US" dirty="0"/>
          </a:p>
        </p:txBody>
      </p:sp>
      <p:sp>
        <p:nvSpPr>
          <p:cNvPr id="5" name="页脚占位符 4"/>
          <p:cNvSpPr>
            <a:spLocks noGrp="1"/>
          </p:cNvSpPr>
          <p:nvPr>
            <p:ph type="ftr" sz="quarter" idx="3"/>
          </p:nvPr>
        </p:nvSpPr>
        <p:spPr>
          <a:xfrm>
            <a:off x="3690463" y="5005628"/>
            <a:ext cx="3420428" cy="287536"/>
          </a:xfrm>
          <a:prstGeom prst="rect">
            <a:avLst/>
          </a:prstGeom>
        </p:spPr>
        <p:txBody>
          <a:bodyPr vert="horz" lIns="91440" tIns="45720" rIns="91440" bIns="45720" rtlCol="0" anchor="ctr"/>
          <a:lstStyle>
            <a:lvl1pPr algn="ctr">
              <a:defRPr sz="1200">
                <a:solidFill>
                  <a:schemeClr val="tx1">
                    <a:tint val="75000"/>
                  </a:schemeClr>
                </a:solidFill>
                <a:ea typeface="华文细黑" pitchFamily="2" charset="-122"/>
              </a:defRPr>
            </a:lvl1pPr>
          </a:lstStyle>
          <a:p>
            <a:endParaRPr lang="zh-CN" altLang="en-US" dirty="0"/>
          </a:p>
        </p:txBody>
      </p:sp>
      <p:sp>
        <p:nvSpPr>
          <p:cNvPr id="6" name="灯片编号占位符 5"/>
          <p:cNvSpPr>
            <a:spLocks noGrp="1"/>
          </p:cNvSpPr>
          <p:nvPr>
            <p:ph type="sldNum" sz="quarter" idx="4"/>
          </p:nvPr>
        </p:nvSpPr>
        <p:spPr>
          <a:xfrm>
            <a:off x="7740969" y="5005628"/>
            <a:ext cx="2520315" cy="287536"/>
          </a:xfrm>
          <a:prstGeom prst="rect">
            <a:avLst/>
          </a:prstGeom>
        </p:spPr>
        <p:txBody>
          <a:bodyPr vert="horz" lIns="91440" tIns="45720" rIns="91440" bIns="45720" rtlCol="0" anchor="ctr"/>
          <a:lstStyle>
            <a:lvl1pPr algn="r">
              <a:defRPr sz="1200">
                <a:solidFill>
                  <a:schemeClr val="tx1">
                    <a:tint val="75000"/>
                  </a:schemeClr>
                </a:solidFill>
                <a:ea typeface="华文细黑" pitchFamily="2" charset="-122"/>
              </a:defRPr>
            </a:lvl1pPr>
          </a:lstStyle>
          <a:p>
            <a:fld id="{B29C2226-AB7A-4DB4-8635-AA8BE126F3C5}"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sldLayoutIdLst>
    <p:sldLayoutId id="2147483663" r:id="rId1"/>
    <p:sldLayoutId id="2147483667" r:id="rId2"/>
    <p:sldLayoutId id="2147483668" r:id="rId3"/>
    <p:sldLayoutId id="2147483669" r:id="rId4"/>
  </p:sldLayoutIdLst>
  <p:txStyles>
    <p:titleStyle>
      <a:lvl1pPr algn="ctr" defTabSz="914400" rtl="0" eaLnBrk="1" latinLnBrk="0" hangingPunct="1">
        <a:spcBef>
          <a:spcPct val="0"/>
        </a:spcBef>
        <a:buNone/>
        <a:defRPr sz="4400" kern="1200">
          <a:solidFill>
            <a:schemeClr val="tx1"/>
          </a:solidFill>
          <a:latin typeface="+mj-lt"/>
          <a:ea typeface="华文细黑" pitchFamily="2" charset="-122"/>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华文细黑" pitchFamily="2"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华文细黑" pitchFamily="2"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华文细黑" pitchFamily="2"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华文细黑" pitchFamily="2"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华文细黑" pitchFamily="2"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2" descr="F:\吴雪（个人文件）别人勿动\Like mo ban\创新\Nipic_7838547_20111114110716411000.png"/>
          <p:cNvPicPr>
            <a:picLocks noChangeAspect="1" noChangeArrowheads="1"/>
          </p:cNvPicPr>
          <p:nvPr/>
        </p:nvPicPr>
        <p:blipFill>
          <a:blip r:embed="rId2" cstate="print"/>
          <a:srcRect/>
          <a:stretch>
            <a:fillRect/>
          </a:stretch>
        </p:blipFill>
        <p:spPr bwMode="auto">
          <a:xfrm>
            <a:off x="0" y="-55563"/>
            <a:ext cx="10426121" cy="5456238"/>
          </a:xfrm>
          <a:prstGeom prst="rect">
            <a:avLst/>
          </a:prstGeom>
          <a:noFill/>
        </p:spPr>
      </p:pic>
      <p:sp>
        <p:nvSpPr>
          <p:cNvPr id="3" name="矩形 2"/>
          <p:cNvSpPr/>
          <p:nvPr/>
        </p:nvSpPr>
        <p:spPr>
          <a:xfrm>
            <a:off x="391653" y="2116926"/>
            <a:ext cx="8482492" cy="1297791"/>
          </a:xfrm>
          <a:prstGeom prst="rect">
            <a:avLst/>
          </a:prstGeom>
          <a:effectLst/>
        </p:spPr>
        <p:txBody>
          <a:bodyPr wrap="square">
            <a:spAutoFit/>
          </a:bodyPr>
          <a:lstStyle/>
          <a:p>
            <a:r>
              <a:rPr lang="en-US" altLang="zh-CN" sz="4000" b="1" dirty="0" smtClean="0">
                <a:solidFill>
                  <a:schemeClr val="bg1"/>
                </a:solidFill>
                <a:effectLst>
                  <a:outerShdw blurRad="38100" dist="38100" dir="2700000" algn="tl">
                    <a:srgbClr val="000000">
                      <a:alpha val="43137"/>
                    </a:srgbClr>
                  </a:outerShdw>
                </a:effectLst>
                <a:latin typeface="Arial" pitchFamily="34" charset="0"/>
                <a:ea typeface="华文中宋" pitchFamily="2" charset="-122"/>
                <a:cs typeface="Arial" pitchFamily="34" charset="0"/>
              </a:rPr>
              <a:t>2014 </a:t>
            </a:r>
            <a:r>
              <a:rPr lang="zh-CN" altLang="en-US" sz="4000" b="1" dirty="0" smtClean="0">
                <a:solidFill>
                  <a:schemeClr val="bg1"/>
                </a:solidFill>
                <a:effectLst>
                  <a:outerShdw blurRad="38100" dist="38100" dir="2700000" algn="tl">
                    <a:srgbClr val="000000">
                      <a:alpha val="43137"/>
                    </a:srgbClr>
                  </a:outerShdw>
                </a:effectLst>
                <a:latin typeface="Arial" pitchFamily="34" charset="0"/>
                <a:ea typeface="华文中宋" pitchFamily="2" charset="-122"/>
                <a:cs typeface="Arial" pitchFamily="34" charset="0"/>
              </a:rPr>
              <a:t>中国公益行业人才发展现状</a:t>
            </a:r>
          </a:p>
          <a:p>
            <a:pPr>
              <a:lnSpc>
                <a:spcPts val="4600"/>
              </a:lnSpc>
            </a:pPr>
            <a:r>
              <a:rPr lang="zh-CN" altLang="en-US" sz="3600" b="1" dirty="0" smtClean="0">
                <a:solidFill>
                  <a:schemeClr val="bg1"/>
                </a:solidFill>
                <a:effectLst>
                  <a:outerShdw blurRad="38100" dist="38100" dir="2700000" algn="tl">
                    <a:srgbClr val="000000">
                      <a:alpha val="43137"/>
                    </a:srgbClr>
                  </a:outerShdw>
                </a:effectLst>
                <a:latin typeface="华文中宋" pitchFamily="2" charset="-122"/>
                <a:ea typeface="华文中宋" pitchFamily="2" charset="-122"/>
                <a:cs typeface="Arial" pitchFamily="34" charset="0"/>
              </a:rPr>
              <a:t>调查报告</a:t>
            </a:r>
          </a:p>
        </p:txBody>
      </p:sp>
      <p:grpSp>
        <p:nvGrpSpPr>
          <p:cNvPr id="4" name="组合 3"/>
          <p:cNvGrpSpPr/>
          <p:nvPr/>
        </p:nvGrpSpPr>
        <p:grpSpPr>
          <a:xfrm>
            <a:off x="8061207" y="4343411"/>
            <a:ext cx="2364915" cy="530684"/>
            <a:chOff x="6307941" y="2557461"/>
            <a:chExt cx="3594165" cy="316370"/>
          </a:xfrm>
          <a:solidFill>
            <a:schemeClr val="bg1">
              <a:lumMod val="65000"/>
            </a:schemeClr>
          </a:solidFill>
        </p:grpSpPr>
        <p:cxnSp>
          <p:nvCxnSpPr>
            <p:cNvPr id="5" name="直接连接符 4"/>
            <p:cNvCxnSpPr/>
            <p:nvPr/>
          </p:nvCxnSpPr>
          <p:spPr>
            <a:xfrm>
              <a:off x="6307941" y="2557461"/>
              <a:ext cx="3593297"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307941" y="2562185"/>
              <a:ext cx="3594165" cy="3116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ea typeface="华文细黑" pitchFamily="2" charset="-122"/>
              </a:endParaRPr>
            </a:p>
          </p:txBody>
        </p:sp>
      </p:grpSp>
      <p:sp>
        <p:nvSpPr>
          <p:cNvPr id="7" name="矩形 6"/>
          <p:cNvSpPr/>
          <p:nvPr/>
        </p:nvSpPr>
        <p:spPr>
          <a:xfrm>
            <a:off x="8135110" y="4414849"/>
            <a:ext cx="2217108" cy="369332"/>
          </a:xfrm>
          <a:prstGeom prst="rect">
            <a:avLst/>
          </a:prstGeom>
        </p:spPr>
        <p:txBody>
          <a:bodyPr wrap="square">
            <a:spAutoFit/>
          </a:bodyPr>
          <a:lstStyle/>
          <a:p>
            <a:pPr algn="ctr">
              <a:spcBef>
                <a:spcPts val="600"/>
              </a:spcBef>
            </a:pPr>
            <a:r>
              <a:rPr lang="en-US" altLang="zh-CN" b="1" dirty="0" smtClean="0">
                <a:solidFill>
                  <a:schemeClr val="bg1"/>
                </a:solidFill>
                <a:latin typeface="Arial" pitchFamily="34" charset="0"/>
                <a:ea typeface="微软雅黑" pitchFamily="34" charset="-122"/>
                <a:cs typeface="Arial" pitchFamily="34" charset="0"/>
              </a:rPr>
              <a:t>2014</a:t>
            </a:r>
            <a:r>
              <a:rPr lang="zh-CN" altLang="en-US" b="1" dirty="0" smtClean="0">
                <a:solidFill>
                  <a:schemeClr val="bg1"/>
                </a:solidFill>
                <a:latin typeface="Arial" pitchFamily="34" charset="0"/>
                <a:ea typeface="微软雅黑" pitchFamily="34" charset="-122"/>
                <a:cs typeface="Arial" pitchFamily="34" charset="0"/>
              </a:rPr>
              <a:t>年</a:t>
            </a:r>
            <a:r>
              <a:rPr lang="en-US" altLang="zh-CN" b="1" dirty="0" smtClean="0">
                <a:solidFill>
                  <a:schemeClr val="bg1"/>
                </a:solidFill>
                <a:latin typeface="Arial" pitchFamily="34" charset="0"/>
                <a:ea typeface="微软雅黑" pitchFamily="34" charset="-122"/>
                <a:cs typeface="Arial" pitchFamily="34" charset="0"/>
              </a:rPr>
              <a:t>9</a:t>
            </a:r>
            <a:r>
              <a:rPr lang="zh-CN" altLang="en-US" b="1" dirty="0" smtClean="0">
                <a:solidFill>
                  <a:schemeClr val="bg1"/>
                </a:solidFill>
                <a:latin typeface="Arial" pitchFamily="34" charset="0"/>
                <a:ea typeface="微软雅黑" pitchFamily="34" charset="-122"/>
                <a:cs typeface="Arial" pitchFamily="34" charset="0"/>
              </a:rPr>
              <a:t>月 深圳</a:t>
            </a:r>
            <a:endParaRPr lang="en-US" altLang="zh-CN" b="1" dirty="0" smtClean="0">
              <a:solidFill>
                <a:schemeClr val="bg1"/>
              </a:solidFill>
              <a:latin typeface="Arial" pitchFamily="34" charset="0"/>
              <a:ea typeface="微软雅黑" pitchFamily="34" charset="-122"/>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 y="0"/>
            <a:ext cx="958531" cy="5400675"/>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4" name="TextBox 3"/>
          <p:cNvSpPr txBox="1"/>
          <p:nvPr/>
        </p:nvSpPr>
        <p:spPr>
          <a:xfrm>
            <a:off x="99862" y="339679"/>
            <a:ext cx="800219" cy="4003732"/>
          </a:xfrm>
          <a:prstGeom prst="rect">
            <a:avLst/>
          </a:prstGeom>
          <a:noFill/>
        </p:spPr>
        <p:txBody>
          <a:bodyPr vert="eaVert" wrap="square" rtlCol="0">
            <a:spAutoFit/>
          </a:bodyPr>
          <a:lstStyle/>
          <a:p>
            <a:r>
              <a:rPr lang="zh-CN" altLang="en-US" sz="1600" dirty="0" smtClean="0">
                <a:solidFill>
                  <a:schemeClr val="bg1"/>
                </a:solidFill>
                <a:latin typeface="微软雅黑" pitchFamily="34" charset="-122"/>
                <a:ea typeface="微软雅黑" pitchFamily="34" charset="-122"/>
              </a:rPr>
              <a:t>社保覆盖水平提升，但薪酬水平仍处低位</a:t>
            </a:r>
            <a:r>
              <a:rPr lang="zh-CN" altLang="en-US" sz="2400" b="1" dirty="0" smtClean="0">
                <a:solidFill>
                  <a:schemeClr val="bg1"/>
                </a:solidFill>
                <a:latin typeface="微软雅黑" pitchFamily="34" charset="-122"/>
                <a:ea typeface="微软雅黑" pitchFamily="34" charset="-122"/>
              </a:rPr>
              <a:t>发现二</a:t>
            </a:r>
            <a:endParaRPr lang="zh-CN" altLang="en-US" sz="1600" dirty="0">
              <a:solidFill>
                <a:schemeClr val="bg1"/>
              </a:solidFill>
              <a:latin typeface="微软雅黑" pitchFamily="34" charset="-122"/>
              <a:ea typeface="微软雅黑" pitchFamily="34" charset="-122"/>
            </a:endParaRPr>
          </a:p>
        </p:txBody>
      </p:sp>
      <p:sp>
        <p:nvSpPr>
          <p:cNvPr id="5" name="标题 17"/>
          <p:cNvSpPr>
            <a:spLocks noGrp="1"/>
          </p:cNvSpPr>
          <p:nvPr>
            <p:ph type="title"/>
          </p:nvPr>
        </p:nvSpPr>
        <p:spPr>
          <a:xfrm>
            <a:off x="1134244" y="160369"/>
            <a:ext cx="8405034" cy="523745"/>
          </a:xfrm>
        </p:spPr>
        <p:txBody>
          <a:bodyPr/>
          <a:lstStyle/>
          <a:p>
            <a:r>
              <a:rPr lang="zh-CN" altLang="en-US" sz="2400" dirty="0" smtClean="0"/>
              <a:t>薪酬水平整体增长缓慢，与企业间的差距明显</a:t>
            </a:r>
          </a:p>
        </p:txBody>
      </p:sp>
      <p:graphicFrame>
        <p:nvGraphicFramePr>
          <p:cNvPr id="7" name="图表 6"/>
          <p:cNvGraphicFramePr/>
          <p:nvPr/>
        </p:nvGraphicFramePr>
        <p:xfrm>
          <a:off x="4757733" y="1771643"/>
          <a:ext cx="5286412" cy="307183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043352" y="4881878"/>
            <a:ext cx="6757997" cy="461665"/>
          </a:xfrm>
          <a:prstGeom prst="rect">
            <a:avLst/>
          </a:prstGeom>
          <a:noFill/>
        </p:spPr>
        <p:txBody>
          <a:bodyPr wrap="square" rtlCol="0">
            <a:spAutoFit/>
          </a:bodyPr>
          <a:lstStyle/>
          <a:p>
            <a:r>
              <a:rPr lang="zh-CN" altLang="en-US" sz="1200" dirty="0" smtClean="0">
                <a:latin typeface="Arial" pitchFamily="34" charset="0"/>
                <a:ea typeface="楷体_GB2312" pitchFamily="49" charset="-122"/>
                <a:cs typeface="Arial" pitchFamily="34" charset="0"/>
              </a:rPr>
              <a:t>注：</a:t>
            </a:r>
            <a:r>
              <a:rPr lang="zh-CN" altLang="en-US" sz="1200" dirty="0" smtClean="0">
                <a:latin typeface="宋体"/>
                <a:ea typeface="宋体"/>
                <a:cs typeface="Arial" pitchFamily="34" charset="0"/>
              </a:rPr>
              <a:t>① </a:t>
            </a:r>
            <a:r>
              <a:rPr lang="zh-CN" altLang="en-US" sz="1200" dirty="0" smtClean="0">
                <a:latin typeface="Arial" pitchFamily="34" charset="0"/>
                <a:ea typeface="楷体_GB2312" pitchFamily="49" charset="-122"/>
                <a:cs typeface="Arial" pitchFamily="34" charset="0"/>
              </a:rPr>
              <a:t>城镇职工平均薪酬来源于</a:t>
            </a:r>
            <a:r>
              <a:rPr lang="en-US" altLang="zh-CN" sz="1200" dirty="0" smtClean="0">
                <a:latin typeface="Arial" pitchFamily="34" charset="0"/>
                <a:ea typeface="楷体_GB2312" pitchFamily="49" charset="-122"/>
                <a:cs typeface="Arial" pitchFamily="34" charset="0"/>
              </a:rPr>
              <a:t>《</a:t>
            </a:r>
            <a:r>
              <a:rPr lang="zh-CN" altLang="en-US" sz="1200" dirty="0" smtClean="0">
                <a:latin typeface="Arial" pitchFamily="34" charset="0"/>
                <a:ea typeface="楷体_GB2312" pitchFamily="49" charset="-122"/>
                <a:cs typeface="Arial" pitchFamily="34" charset="0"/>
              </a:rPr>
              <a:t>中国统计年鉴</a:t>
            </a:r>
            <a:r>
              <a:rPr lang="en-US" altLang="zh-CN" sz="1200" dirty="0" smtClean="0">
                <a:latin typeface="Arial" pitchFamily="34" charset="0"/>
                <a:ea typeface="楷体_GB2312" pitchFamily="49" charset="-122"/>
                <a:cs typeface="Arial" pitchFamily="34" charset="0"/>
              </a:rPr>
              <a:t>2013 》</a:t>
            </a:r>
          </a:p>
          <a:p>
            <a:r>
              <a:rPr lang="zh-CN" altLang="en-US" sz="1200" dirty="0" smtClean="0">
                <a:latin typeface="楷体_GB2312" pitchFamily="49" charset="-122"/>
                <a:ea typeface="楷体_GB2312" pitchFamily="49" charset="-122"/>
              </a:rPr>
              <a:t>    ② 考虑到样本量的代表性，此处仅选取了样本量在</a:t>
            </a:r>
            <a:r>
              <a:rPr lang="en-US" altLang="zh-CN" sz="1200" dirty="0" smtClean="0">
                <a:latin typeface="楷体_GB2312" pitchFamily="49" charset="-122"/>
                <a:ea typeface="楷体_GB2312" pitchFamily="49" charset="-122"/>
              </a:rPr>
              <a:t>20</a:t>
            </a:r>
            <a:r>
              <a:rPr lang="zh-CN" altLang="en-US" sz="1200" dirty="0" smtClean="0">
                <a:latin typeface="楷体_GB2312" pitchFamily="49" charset="-122"/>
                <a:ea typeface="楷体_GB2312" pitchFamily="49" charset="-122"/>
              </a:rPr>
              <a:t>以上的</a:t>
            </a:r>
            <a:r>
              <a:rPr lang="en-US" altLang="zh-CN" sz="1200" dirty="0" smtClean="0">
                <a:latin typeface="楷体_GB2312" pitchFamily="49" charset="-122"/>
                <a:ea typeface="楷体_GB2312" pitchFamily="49" charset="-122"/>
              </a:rPr>
              <a:t>6</a:t>
            </a:r>
            <a:r>
              <a:rPr lang="zh-CN" altLang="en-US" sz="1200" dirty="0" smtClean="0">
                <a:latin typeface="楷体_GB2312" pitchFamily="49" charset="-122"/>
                <a:ea typeface="楷体_GB2312" pitchFamily="49" charset="-122"/>
              </a:rPr>
              <a:t>个省份</a:t>
            </a:r>
            <a:r>
              <a:rPr lang="en-US" altLang="zh-CN" sz="1200" dirty="0" smtClean="0">
                <a:latin typeface="楷体_GB2312" pitchFamily="49" charset="-122"/>
                <a:ea typeface="楷体_GB2312" pitchFamily="49" charset="-122"/>
              </a:rPr>
              <a:t>/</a:t>
            </a:r>
            <a:r>
              <a:rPr lang="zh-CN" altLang="en-US" sz="1200" dirty="0" smtClean="0">
                <a:latin typeface="楷体_GB2312" pitchFamily="49" charset="-122"/>
                <a:ea typeface="楷体_GB2312" pitchFamily="49" charset="-122"/>
              </a:rPr>
              <a:t>直辖市进行分析。</a:t>
            </a:r>
            <a:endParaRPr lang="zh-CN" altLang="en-US" sz="1200" dirty="0" smtClean="0">
              <a:latin typeface="Arial" pitchFamily="34" charset="0"/>
              <a:ea typeface="楷体_GB2312" pitchFamily="49" charset="-122"/>
              <a:cs typeface="Arial" pitchFamily="34" charset="0"/>
            </a:endParaRPr>
          </a:p>
        </p:txBody>
      </p:sp>
      <p:sp>
        <p:nvSpPr>
          <p:cNvPr id="11" name="上箭头 10"/>
          <p:cNvSpPr/>
          <p:nvPr/>
        </p:nvSpPr>
        <p:spPr>
          <a:xfrm>
            <a:off x="1807403" y="3212925"/>
            <a:ext cx="360000" cy="773296"/>
          </a:xfrm>
          <a:prstGeom prst="upArrow">
            <a:avLst/>
          </a:prstGeom>
          <a:noFill/>
          <a:ln w="381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1450213" y="4045517"/>
            <a:ext cx="1217000" cy="369332"/>
          </a:xfrm>
          <a:prstGeom prst="rect">
            <a:avLst/>
          </a:prstGeom>
          <a:noFill/>
        </p:spPr>
        <p:txBody>
          <a:bodyPr wrap="none" rtlCol="0">
            <a:spAutoFit/>
          </a:bodyPr>
          <a:lstStyle/>
          <a:p>
            <a:r>
              <a:rPr lang="en-US" altLang="zh-CN" b="1" dirty="0" smtClean="0">
                <a:solidFill>
                  <a:schemeClr val="tx1">
                    <a:lumMod val="50000"/>
                    <a:lumOff val="50000"/>
                  </a:schemeClr>
                </a:solidFill>
                <a:latin typeface="微软雅黑" pitchFamily="34" charset="-122"/>
                <a:ea typeface="微软雅黑" pitchFamily="34" charset="-122"/>
              </a:rPr>
              <a:t>2010</a:t>
            </a:r>
            <a:r>
              <a:rPr lang="zh-CN" altLang="en-US" b="1" dirty="0" smtClean="0">
                <a:solidFill>
                  <a:schemeClr val="tx1">
                    <a:lumMod val="50000"/>
                    <a:lumOff val="50000"/>
                  </a:schemeClr>
                </a:solidFill>
                <a:latin typeface="微软雅黑" pitchFamily="34" charset="-122"/>
                <a:ea typeface="微软雅黑" pitchFamily="34" charset="-122"/>
              </a:rPr>
              <a:t>年：</a:t>
            </a:r>
            <a:endParaRPr lang="zh-CN" altLang="en-US" b="1" dirty="0">
              <a:solidFill>
                <a:schemeClr val="tx1">
                  <a:lumMod val="50000"/>
                  <a:lumOff val="50000"/>
                </a:schemeClr>
              </a:solidFill>
              <a:latin typeface="微软雅黑" pitchFamily="34" charset="-122"/>
              <a:ea typeface="微软雅黑" pitchFamily="34" charset="-122"/>
            </a:endParaRPr>
          </a:p>
        </p:txBody>
      </p:sp>
      <p:sp>
        <p:nvSpPr>
          <p:cNvPr id="14" name="TextBox 13"/>
          <p:cNvSpPr txBox="1"/>
          <p:nvPr/>
        </p:nvSpPr>
        <p:spPr>
          <a:xfrm>
            <a:off x="1378775" y="4343411"/>
            <a:ext cx="1505540" cy="584775"/>
          </a:xfrm>
          <a:prstGeom prst="rect">
            <a:avLst/>
          </a:prstGeom>
          <a:noFill/>
        </p:spPr>
        <p:txBody>
          <a:bodyPr wrap="none" rtlCol="0">
            <a:spAutoFit/>
          </a:bodyPr>
          <a:lstStyle/>
          <a:p>
            <a:r>
              <a:rPr lang="en-US" altLang="zh-CN" sz="3200" b="1" i="1" dirty="0" smtClean="0">
                <a:solidFill>
                  <a:schemeClr val="tx1">
                    <a:lumMod val="50000"/>
                    <a:lumOff val="50000"/>
                  </a:schemeClr>
                </a:solidFill>
                <a:latin typeface="Arial" pitchFamily="34" charset="0"/>
                <a:ea typeface="华文细黑" pitchFamily="2" charset="-122"/>
                <a:cs typeface="Arial" pitchFamily="34" charset="0"/>
              </a:rPr>
              <a:t>2909</a:t>
            </a:r>
            <a:r>
              <a:rPr lang="zh-CN" altLang="en-US" sz="3200" b="1" i="1" dirty="0" smtClean="0">
                <a:solidFill>
                  <a:schemeClr val="tx1">
                    <a:lumMod val="50000"/>
                    <a:lumOff val="50000"/>
                  </a:schemeClr>
                </a:solidFill>
                <a:latin typeface="Arial" pitchFamily="34" charset="0"/>
                <a:ea typeface="华文细黑" pitchFamily="2" charset="-122"/>
                <a:cs typeface="Arial" pitchFamily="34" charset="0"/>
              </a:rPr>
              <a:t>元</a:t>
            </a:r>
          </a:p>
        </p:txBody>
      </p:sp>
      <p:sp>
        <p:nvSpPr>
          <p:cNvPr id="15" name="TextBox 14"/>
          <p:cNvSpPr txBox="1"/>
          <p:nvPr/>
        </p:nvSpPr>
        <p:spPr>
          <a:xfrm>
            <a:off x="1521651" y="2069917"/>
            <a:ext cx="1217000" cy="369332"/>
          </a:xfrm>
          <a:prstGeom prst="rect">
            <a:avLst/>
          </a:prstGeom>
          <a:noFill/>
        </p:spPr>
        <p:txBody>
          <a:bodyPr wrap="none" rtlCol="0">
            <a:spAutoFit/>
          </a:bodyPr>
          <a:lstStyle/>
          <a:p>
            <a:r>
              <a:rPr lang="en-US" altLang="zh-CN" b="1" dirty="0" smtClean="0">
                <a:solidFill>
                  <a:schemeClr val="tx1">
                    <a:lumMod val="50000"/>
                    <a:lumOff val="50000"/>
                  </a:schemeClr>
                </a:solidFill>
                <a:latin typeface="微软雅黑" pitchFamily="34" charset="-122"/>
                <a:ea typeface="微软雅黑" pitchFamily="34" charset="-122"/>
              </a:rPr>
              <a:t>2014</a:t>
            </a:r>
            <a:r>
              <a:rPr lang="zh-CN" altLang="en-US" b="1" dirty="0" smtClean="0">
                <a:solidFill>
                  <a:schemeClr val="tx1">
                    <a:lumMod val="50000"/>
                    <a:lumOff val="50000"/>
                  </a:schemeClr>
                </a:solidFill>
                <a:latin typeface="微软雅黑" pitchFamily="34" charset="-122"/>
                <a:ea typeface="微软雅黑" pitchFamily="34" charset="-122"/>
              </a:rPr>
              <a:t>年：</a:t>
            </a:r>
            <a:endParaRPr lang="zh-CN" altLang="en-US" b="1" dirty="0">
              <a:solidFill>
                <a:schemeClr val="tx1">
                  <a:lumMod val="50000"/>
                  <a:lumOff val="50000"/>
                </a:schemeClr>
              </a:solidFill>
              <a:latin typeface="微软雅黑" pitchFamily="34" charset="-122"/>
              <a:ea typeface="微软雅黑" pitchFamily="34" charset="-122"/>
            </a:endParaRPr>
          </a:p>
        </p:txBody>
      </p:sp>
      <p:sp>
        <p:nvSpPr>
          <p:cNvPr id="16" name="TextBox 15"/>
          <p:cNvSpPr txBox="1"/>
          <p:nvPr/>
        </p:nvSpPr>
        <p:spPr>
          <a:xfrm>
            <a:off x="1450213" y="2355669"/>
            <a:ext cx="1505540" cy="584775"/>
          </a:xfrm>
          <a:prstGeom prst="rect">
            <a:avLst/>
          </a:prstGeom>
          <a:noFill/>
        </p:spPr>
        <p:txBody>
          <a:bodyPr wrap="none" rtlCol="0">
            <a:spAutoFit/>
          </a:bodyPr>
          <a:lstStyle/>
          <a:p>
            <a:r>
              <a:rPr lang="en-US" altLang="zh-CN" sz="3200" b="1" i="1" dirty="0" smtClean="0">
                <a:solidFill>
                  <a:schemeClr val="tx1">
                    <a:lumMod val="50000"/>
                    <a:lumOff val="50000"/>
                  </a:schemeClr>
                </a:solidFill>
                <a:latin typeface="Arial" pitchFamily="34" charset="0"/>
                <a:ea typeface="华文细黑" pitchFamily="2" charset="-122"/>
                <a:cs typeface="Arial" pitchFamily="34" charset="0"/>
              </a:rPr>
              <a:t>3998</a:t>
            </a:r>
            <a:r>
              <a:rPr lang="zh-CN" altLang="en-US" sz="3200" b="1" i="1" dirty="0" smtClean="0">
                <a:solidFill>
                  <a:schemeClr val="tx1">
                    <a:lumMod val="50000"/>
                    <a:lumOff val="50000"/>
                  </a:schemeClr>
                </a:solidFill>
                <a:latin typeface="Arial" pitchFamily="34" charset="0"/>
                <a:ea typeface="华文细黑" pitchFamily="2" charset="-122"/>
                <a:cs typeface="Arial" pitchFamily="34" charset="0"/>
              </a:rPr>
              <a:t>元</a:t>
            </a:r>
          </a:p>
        </p:txBody>
      </p:sp>
      <p:sp>
        <p:nvSpPr>
          <p:cNvPr id="18" name="矩形 17"/>
          <p:cNvSpPr/>
          <p:nvPr/>
        </p:nvSpPr>
        <p:spPr>
          <a:xfrm>
            <a:off x="1185833" y="771511"/>
            <a:ext cx="8786874" cy="738664"/>
          </a:xfrm>
          <a:prstGeom prst="rect">
            <a:avLst/>
          </a:prstGeom>
        </p:spPr>
        <p:txBody>
          <a:bodyPr wrap="square">
            <a:spAutoFit/>
          </a:bodyPr>
          <a:lstStyle/>
          <a:p>
            <a:pPr>
              <a:buClr>
                <a:schemeClr val="tx1">
                  <a:lumMod val="50000"/>
                  <a:lumOff val="50000"/>
                </a:schemeClr>
              </a:buClr>
              <a:buSzPct val="85000"/>
              <a:buFont typeface="Wingdings" pitchFamily="2" charset="2"/>
              <a:buChar char="l"/>
            </a:pPr>
            <a:r>
              <a:rPr lang="en-US" altLang="zh-CN" sz="1400" dirty="0" smtClean="0">
                <a:solidFill>
                  <a:schemeClr val="tx1">
                    <a:lumMod val="75000"/>
                    <a:lumOff val="25000"/>
                  </a:schemeClr>
                </a:solidFill>
                <a:ea typeface="华文细黑" pitchFamily="2" charset="-122"/>
              </a:rPr>
              <a:t>2014</a:t>
            </a:r>
            <a:r>
              <a:rPr lang="zh-CN" altLang="en-US" sz="1400" dirty="0" smtClean="0">
                <a:solidFill>
                  <a:schemeClr val="tx1">
                    <a:lumMod val="75000"/>
                    <a:lumOff val="25000"/>
                  </a:schemeClr>
                </a:solidFill>
                <a:ea typeface="华文细黑" pitchFamily="2" charset="-122"/>
              </a:rPr>
              <a:t>年公益行业从业人员的平均薪酬为</a:t>
            </a:r>
            <a:r>
              <a:rPr lang="en-US" altLang="zh-CN" sz="1400" dirty="0" smtClean="0">
                <a:solidFill>
                  <a:schemeClr val="tx1">
                    <a:lumMod val="75000"/>
                    <a:lumOff val="25000"/>
                  </a:schemeClr>
                </a:solidFill>
                <a:ea typeface="华文细黑" pitchFamily="2" charset="-122"/>
              </a:rPr>
              <a:t>3998</a:t>
            </a:r>
            <a:r>
              <a:rPr lang="zh-CN" altLang="en-US" sz="1400" dirty="0" smtClean="0">
                <a:solidFill>
                  <a:schemeClr val="tx1">
                    <a:lumMod val="75000"/>
                    <a:lumOff val="25000"/>
                  </a:schemeClr>
                </a:solidFill>
                <a:ea typeface="华文细黑" pitchFamily="2" charset="-122"/>
              </a:rPr>
              <a:t>元，</a:t>
            </a:r>
            <a:r>
              <a:rPr lang="en-US" altLang="zh-CN" sz="1400" dirty="0" smtClean="0">
                <a:solidFill>
                  <a:schemeClr val="tx1">
                    <a:lumMod val="75000"/>
                    <a:lumOff val="25000"/>
                  </a:schemeClr>
                </a:solidFill>
                <a:ea typeface="华文细黑" pitchFamily="2" charset="-122"/>
              </a:rPr>
              <a:t>2010</a:t>
            </a:r>
            <a:r>
              <a:rPr lang="zh-CN" altLang="en-US" sz="1400" dirty="0" smtClean="0">
                <a:solidFill>
                  <a:schemeClr val="tx1">
                    <a:lumMod val="75000"/>
                    <a:lumOff val="25000"/>
                  </a:schemeClr>
                </a:solidFill>
                <a:ea typeface="华文细黑" pitchFamily="2" charset="-122"/>
              </a:rPr>
              <a:t>年该数据为</a:t>
            </a:r>
            <a:r>
              <a:rPr lang="en-US" altLang="zh-CN" sz="1400" dirty="0" smtClean="0">
                <a:solidFill>
                  <a:schemeClr val="tx1">
                    <a:lumMod val="75000"/>
                    <a:lumOff val="25000"/>
                  </a:schemeClr>
                </a:solidFill>
                <a:ea typeface="华文细黑" pitchFamily="2" charset="-122"/>
              </a:rPr>
              <a:t>2909</a:t>
            </a:r>
            <a:r>
              <a:rPr lang="zh-CN" altLang="en-US" sz="1400" dirty="0" smtClean="0">
                <a:solidFill>
                  <a:schemeClr val="tx1">
                    <a:lumMod val="75000"/>
                    <a:lumOff val="25000"/>
                  </a:schemeClr>
                </a:solidFill>
                <a:ea typeface="华文细黑" pitchFamily="2" charset="-122"/>
              </a:rPr>
              <a:t>元。四年间薪酬水平仅增长</a:t>
            </a:r>
            <a:r>
              <a:rPr lang="en-US" altLang="zh-CN" sz="1400" dirty="0" smtClean="0">
                <a:solidFill>
                  <a:schemeClr val="tx1">
                    <a:lumMod val="75000"/>
                    <a:lumOff val="25000"/>
                  </a:schemeClr>
                </a:solidFill>
                <a:ea typeface="华文细黑" pitchFamily="2" charset="-122"/>
              </a:rPr>
              <a:t>1089</a:t>
            </a:r>
            <a:r>
              <a:rPr lang="zh-CN" altLang="en-US" sz="1400" dirty="0" smtClean="0">
                <a:solidFill>
                  <a:schemeClr val="tx1">
                    <a:lumMod val="75000"/>
                    <a:lumOff val="25000"/>
                  </a:schemeClr>
                </a:solidFill>
                <a:ea typeface="华文细黑" pitchFamily="2" charset="-122"/>
              </a:rPr>
              <a:t>元，年增长率约为</a:t>
            </a:r>
            <a:r>
              <a:rPr lang="en-US" altLang="zh-CN" sz="1400" dirty="0" smtClean="0">
                <a:solidFill>
                  <a:schemeClr val="tx1">
                    <a:lumMod val="75000"/>
                    <a:lumOff val="25000"/>
                  </a:schemeClr>
                </a:solidFill>
                <a:ea typeface="华文细黑" pitchFamily="2" charset="-122"/>
              </a:rPr>
              <a:t>8.3%</a:t>
            </a:r>
            <a:r>
              <a:rPr lang="zh-CN" altLang="en-US" sz="1400" dirty="0" smtClean="0">
                <a:solidFill>
                  <a:schemeClr val="tx1">
                    <a:lumMod val="75000"/>
                    <a:lumOff val="25000"/>
                  </a:schemeClr>
                </a:solidFill>
                <a:ea typeface="华文细黑" pitchFamily="2" charset="-122"/>
              </a:rPr>
              <a:t>。</a:t>
            </a:r>
            <a:endParaRPr lang="en-US" altLang="zh-CN" sz="1400" dirty="0" smtClean="0">
              <a:solidFill>
                <a:schemeClr val="tx1">
                  <a:lumMod val="75000"/>
                  <a:lumOff val="25000"/>
                </a:schemeClr>
              </a:solidFill>
              <a:ea typeface="华文细黑" pitchFamily="2" charset="-122"/>
            </a:endParaRPr>
          </a:p>
          <a:p>
            <a:pPr>
              <a:buClr>
                <a:schemeClr val="tx1">
                  <a:lumMod val="50000"/>
                  <a:lumOff val="50000"/>
                </a:schemeClr>
              </a:buClr>
              <a:buSzPct val="85000"/>
              <a:buFont typeface="Wingdings" pitchFamily="2" charset="2"/>
              <a:buChar char="l"/>
            </a:pPr>
            <a:r>
              <a:rPr lang="zh-CN" altLang="en-US" sz="1400" dirty="0" smtClean="0">
                <a:solidFill>
                  <a:schemeClr val="tx1">
                    <a:lumMod val="75000"/>
                    <a:lumOff val="25000"/>
                  </a:schemeClr>
                </a:solidFill>
                <a:ea typeface="华文细黑" pitchFamily="2" charset="-122"/>
              </a:rPr>
              <a:t>从不同地域看，公益行业的薪酬水平与当地企业薪酬水平相比差距显著。</a:t>
            </a:r>
          </a:p>
        </p:txBody>
      </p:sp>
      <p:sp>
        <p:nvSpPr>
          <p:cNvPr id="19" name="TextBox 18"/>
          <p:cNvSpPr txBox="1"/>
          <p:nvPr/>
        </p:nvSpPr>
        <p:spPr>
          <a:xfrm>
            <a:off x="2521783" y="3570115"/>
            <a:ext cx="1521570" cy="307777"/>
          </a:xfrm>
          <a:prstGeom prst="rect">
            <a:avLst/>
          </a:prstGeom>
          <a:noFill/>
        </p:spPr>
        <p:txBody>
          <a:bodyPr wrap="none" rtlCol="0">
            <a:spAutoFit/>
          </a:bodyPr>
          <a:lstStyle/>
          <a:p>
            <a:r>
              <a:rPr lang="zh-CN" altLang="en-US" sz="1400" b="1" dirty="0" smtClean="0">
                <a:solidFill>
                  <a:schemeClr val="tx1">
                    <a:lumMod val="50000"/>
                    <a:lumOff val="50000"/>
                  </a:schemeClr>
                </a:solidFill>
                <a:latin typeface="微软雅黑" pitchFamily="34" charset="-122"/>
                <a:ea typeface="微软雅黑" pitchFamily="34" charset="-122"/>
              </a:rPr>
              <a:t>年增长率约</a:t>
            </a:r>
            <a:r>
              <a:rPr lang="en-US" altLang="zh-CN" sz="1400" b="1" dirty="0" smtClean="0">
                <a:solidFill>
                  <a:schemeClr val="tx1">
                    <a:lumMod val="50000"/>
                    <a:lumOff val="50000"/>
                  </a:schemeClr>
                </a:solidFill>
                <a:latin typeface="微软雅黑" pitchFamily="34" charset="-122"/>
                <a:ea typeface="微软雅黑" pitchFamily="34" charset="-122"/>
              </a:rPr>
              <a:t>8.3%</a:t>
            </a:r>
            <a:endParaRPr lang="zh-CN" altLang="en-US" sz="1400" b="1" dirty="0">
              <a:solidFill>
                <a:schemeClr val="tx1">
                  <a:lumMod val="50000"/>
                  <a:lumOff val="50000"/>
                </a:schemeClr>
              </a:solidFill>
              <a:latin typeface="微软雅黑" pitchFamily="34" charset="-122"/>
              <a:ea typeface="微软雅黑" pitchFamily="34" charset="-122"/>
            </a:endParaRPr>
          </a:p>
        </p:txBody>
      </p:sp>
      <p:cxnSp>
        <p:nvCxnSpPr>
          <p:cNvPr id="20" name="直接连接符 19"/>
          <p:cNvCxnSpPr/>
          <p:nvPr/>
        </p:nvCxnSpPr>
        <p:spPr>
          <a:xfrm>
            <a:off x="4329105" y="1772437"/>
            <a:ext cx="0" cy="3142478"/>
          </a:xfrm>
          <a:prstGeom prst="line">
            <a:avLst/>
          </a:prstGeom>
          <a:ln>
            <a:solidFill>
              <a:srgbClr val="D9D9D9"/>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5043485" y="1628771"/>
            <a:ext cx="5524069" cy="307777"/>
          </a:xfrm>
          <a:prstGeom prst="rect">
            <a:avLst/>
          </a:prstGeom>
        </p:spPr>
        <p:txBody>
          <a:bodyPr wrap="square">
            <a:spAutoFit/>
          </a:bodyPr>
          <a:lstStyle/>
          <a:p>
            <a:pPr algn="ctr" fontAlgn="base">
              <a:spcBef>
                <a:spcPct val="0"/>
              </a:spcBef>
              <a:spcAft>
                <a:spcPct val="0"/>
              </a:spcAft>
            </a:pPr>
            <a:r>
              <a:rPr lang="zh-CN" altLang="en-US" sz="1400" b="1" dirty="0" smtClean="0">
                <a:solidFill>
                  <a:schemeClr val="tx1">
                    <a:lumMod val="75000"/>
                    <a:lumOff val="25000"/>
                  </a:schemeClr>
                </a:solidFill>
                <a:latin typeface="Arial" pitchFamily="34" charset="0"/>
                <a:ea typeface="华文细黑" pitchFamily="2" charset="-122"/>
                <a:cs typeface="Arial" pitchFamily="34" charset="0"/>
              </a:rPr>
              <a:t>附图  各地公益行业从业人员薪酬与当地城镇职工薪酬比较（元</a:t>
            </a:r>
            <a:r>
              <a:rPr lang="en-US" altLang="zh-CN" sz="1400" b="1" dirty="0" smtClean="0">
                <a:solidFill>
                  <a:schemeClr val="tx1">
                    <a:lumMod val="75000"/>
                    <a:lumOff val="25000"/>
                  </a:schemeClr>
                </a:solidFill>
                <a:latin typeface="Arial" pitchFamily="34" charset="0"/>
                <a:ea typeface="华文细黑" pitchFamily="2" charset="-122"/>
                <a:cs typeface="Arial" pitchFamily="34" charset="0"/>
              </a:rPr>
              <a:t>/</a:t>
            </a:r>
            <a:r>
              <a:rPr lang="zh-CN" altLang="en-US" sz="1400" b="1" dirty="0" smtClean="0">
                <a:solidFill>
                  <a:schemeClr val="tx1">
                    <a:lumMod val="75000"/>
                    <a:lumOff val="25000"/>
                  </a:schemeClr>
                </a:solidFill>
                <a:latin typeface="Arial" pitchFamily="34" charset="0"/>
                <a:ea typeface="华文细黑" pitchFamily="2" charset="-122"/>
                <a:cs typeface="Arial" pitchFamily="34" charset="0"/>
              </a:rPr>
              <a:t>月）</a:t>
            </a:r>
            <a:endParaRPr lang="zh-CN" altLang="en-US" sz="1400" b="1" dirty="0">
              <a:solidFill>
                <a:schemeClr val="tx1">
                  <a:lumMod val="75000"/>
                  <a:lumOff val="25000"/>
                </a:schemeClr>
              </a:solidFill>
              <a:latin typeface="Arial" pitchFamily="34" charset="0"/>
              <a:ea typeface="华文细黑" pitchFamily="2" charset="-122"/>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图表 12"/>
          <p:cNvGraphicFramePr/>
          <p:nvPr/>
        </p:nvGraphicFramePr>
        <p:xfrm>
          <a:off x="1779397" y="2043089"/>
          <a:ext cx="7464266" cy="3157578"/>
        </p:xfrm>
        <a:graphic>
          <a:graphicData uri="http://schemas.openxmlformats.org/drawingml/2006/chart">
            <c:chart xmlns:c="http://schemas.openxmlformats.org/drawingml/2006/chart" xmlns:r="http://schemas.openxmlformats.org/officeDocument/2006/relationships" r:id="rId2"/>
          </a:graphicData>
        </a:graphic>
      </p:graphicFrame>
      <p:sp>
        <p:nvSpPr>
          <p:cNvPr id="3" name="矩形 2"/>
          <p:cNvSpPr/>
          <p:nvPr/>
        </p:nvSpPr>
        <p:spPr>
          <a:xfrm>
            <a:off x="-1" y="0"/>
            <a:ext cx="958531" cy="5400675"/>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4" name="TextBox 3"/>
          <p:cNvSpPr txBox="1"/>
          <p:nvPr/>
        </p:nvSpPr>
        <p:spPr>
          <a:xfrm>
            <a:off x="92345" y="339679"/>
            <a:ext cx="800219" cy="4646674"/>
          </a:xfrm>
          <a:prstGeom prst="rect">
            <a:avLst/>
          </a:prstGeom>
          <a:noFill/>
        </p:spPr>
        <p:txBody>
          <a:bodyPr vert="eaVert" wrap="square" rtlCol="0">
            <a:spAutoFit/>
          </a:bodyPr>
          <a:lstStyle/>
          <a:p>
            <a:r>
              <a:rPr lang="zh-CN" altLang="en-US" sz="1600" dirty="0" smtClean="0">
                <a:solidFill>
                  <a:schemeClr val="bg1"/>
                </a:solidFill>
                <a:latin typeface="微软雅黑" pitchFamily="34" charset="-122"/>
                <a:ea typeface="微软雅黑" pitchFamily="34" charset="-122"/>
              </a:rPr>
              <a:t>人才更多外向型流失，受到行业内外环境共同影响</a:t>
            </a:r>
            <a:r>
              <a:rPr lang="zh-CN" altLang="en-US" sz="2400" b="1" dirty="0" smtClean="0">
                <a:solidFill>
                  <a:schemeClr val="bg1"/>
                </a:solidFill>
                <a:latin typeface="微软雅黑" pitchFamily="34" charset="-122"/>
                <a:ea typeface="微软雅黑" pitchFamily="34" charset="-122"/>
              </a:rPr>
              <a:t>发现三</a:t>
            </a:r>
            <a:endParaRPr lang="zh-CN" altLang="en-US" sz="1600" dirty="0">
              <a:solidFill>
                <a:schemeClr val="bg1"/>
              </a:solidFill>
              <a:latin typeface="微软雅黑" pitchFamily="34" charset="-122"/>
              <a:ea typeface="微软雅黑" pitchFamily="34" charset="-122"/>
            </a:endParaRPr>
          </a:p>
        </p:txBody>
      </p:sp>
      <p:sp>
        <p:nvSpPr>
          <p:cNvPr id="5" name="矩形 4"/>
          <p:cNvSpPr/>
          <p:nvPr/>
        </p:nvSpPr>
        <p:spPr>
          <a:xfrm>
            <a:off x="-1" y="0"/>
            <a:ext cx="958531" cy="5400675"/>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6" name="TextBox 5"/>
          <p:cNvSpPr txBox="1"/>
          <p:nvPr/>
        </p:nvSpPr>
        <p:spPr>
          <a:xfrm>
            <a:off x="92336" y="339679"/>
            <a:ext cx="800219" cy="4003732"/>
          </a:xfrm>
          <a:prstGeom prst="rect">
            <a:avLst/>
          </a:prstGeom>
          <a:noFill/>
        </p:spPr>
        <p:txBody>
          <a:bodyPr vert="eaVert" wrap="square" rtlCol="0">
            <a:spAutoFit/>
          </a:bodyPr>
          <a:lstStyle/>
          <a:p>
            <a:r>
              <a:rPr lang="zh-CN" altLang="en-US" sz="1600" dirty="0" smtClean="0">
                <a:solidFill>
                  <a:schemeClr val="bg1"/>
                </a:solidFill>
                <a:latin typeface="微软雅黑" pitchFamily="34" charset="-122"/>
                <a:ea typeface="微软雅黑" pitchFamily="34" charset="-122"/>
              </a:rPr>
              <a:t>社保覆盖水平提升，但薪酬水平仍处低位</a:t>
            </a:r>
            <a:r>
              <a:rPr lang="zh-CN" altLang="en-US" sz="2400" b="1" dirty="0" smtClean="0">
                <a:solidFill>
                  <a:schemeClr val="bg1"/>
                </a:solidFill>
                <a:latin typeface="微软雅黑" pitchFamily="34" charset="-122"/>
                <a:ea typeface="微软雅黑" pitchFamily="34" charset="-122"/>
              </a:rPr>
              <a:t>发现二</a:t>
            </a:r>
            <a:endParaRPr lang="zh-CN" altLang="en-US" sz="1600" dirty="0">
              <a:solidFill>
                <a:schemeClr val="bg1"/>
              </a:solidFill>
              <a:latin typeface="微软雅黑" pitchFamily="34" charset="-122"/>
              <a:ea typeface="微软雅黑" pitchFamily="34" charset="-122"/>
            </a:endParaRPr>
          </a:p>
        </p:txBody>
      </p:sp>
      <p:sp>
        <p:nvSpPr>
          <p:cNvPr id="7" name="标题 17"/>
          <p:cNvSpPr>
            <a:spLocks noGrp="1"/>
          </p:cNvSpPr>
          <p:nvPr>
            <p:ph type="title"/>
          </p:nvPr>
        </p:nvSpPr>
        <p:spPr>
          <a:xfrm>
            <a:off x="1134244" y="160369"/>
            <a:ext cx="8405034" cy="523745"/>
          </a:xfrm>
        </p:spPr>
        <p:txBody>
          <a:bodyPr/>
          <a:lstStyle/>
          <a:p>
            <a:r>
              <a:rPr lang="zh-CN" altLang="en-US" sz="2400" dirty="0" smtClean="0"/>
              <a:t>从业者的实际薪酬与理想间存在鸿沟，高管尤为显著</a:t>
            </a:r>
          </a:p>
        </p:txBody>
      </p:sp>
      <p:sp>
        <p:nvSpPr>
          <p:cNvPr id="11" name="矩形 10"/>
          <p:cNvSpPr/>
          <p:nvPr/>
        </p:nvSpPr>
        <p:spPr>
          <a:xfrm>
            <a:off x="2148916" y="1628768"/>
            <a:ext cx="6546318" cy="307777"/>
          </a:xfrm>
          <a:prstGeom prst="rect">
            <a:avLst/>
          </a:prstGeom>
        </p:spPr>
        <p:txBody>
          <a:bodyPr wrap="square">
            <a:spAutoFit/>
          </a:bodyPr>
          <a:lstStyle/>
          <a:p>
            <a:pPr algn="ctr" fontAlgn="base">
              <a:spcBef>
                <a:spcPct val="0"/>
              </a:spcBef>
              <a:spcAft>
                <a:spcPct val="0"/>
              </a:spcAft>
            </a:pPr>
            <a:r>
              <a:rPr lang="zh-CN" altLang="en-US" sz="1400" b="1" dirty="0" smtClean="0">
                <a:solidFill>
                  <a:schemeClr val="tx1">
                    <a:lumMod val="75000"/>
                    <a:lumOff val="25000"/>
                  </a:schemeClr>
                </a:solidFill>
                <a:latin typeface="Arial" pitchFamily="34" charset="0"/>
                <a:ea typeface="华文细黑" pitchFamily="2" charset="-122"/>
                <a:cs typeface="Arial" pitchFamily="34" charset="0"/>
              </a:rPr>
              <a:t>附图  公益组织不同层级员工实际薪酬与理想薪酬的差距（元</a:t>
            </a:r>
            <a:r>
              <a:rPr lang="en-US" altLang="zh-CN" sz="1400" b="1" dirty="0" smtClean="0">
                <a:solidFill>
                  <a:schemeClr val="tx1">
                    <a:lumMod val="75000"/>
                    <a:lumOff val="25000"/>
                  </a:schemeClr>
                </a:solidFill>
                <a:latin typeface="Arial" pitchFamily="34" charset="0"/>
                <a:ea typeface="华文细黑" pitchFamily="2" charset="-122"/>
                <a:cs typeface="Arial" pitchFamily="34" charset="0"/>
              </a:rPr>
              <a:t>/</a:t>
            </a:r>
            <a:r>
              <a:rPr lang="zh-CN" altLang="en-US" sz="1400" b="1" dirty="0" smtClean="0">
                <a:solidFill>
                  <a:schemeClr val="tx1">
                    <a:lumMod val="75000"/>
                    <a:lumOff val="25000"/>
                  </a:schemeClr>
                </a:solidFill>
                <a:latin typeface="Arial" pitchFamily="34" charset="0"/>
                <a:ea typeface="华文细黑" pitchFamily="2" charset="-122"/>
                <a:cs typeface="Arial" pitchFamily="34" charset="0"/>
              </a:rPr>
              <a:t>月）</a:t>
            </a:r>
            <a:endParaRPr lang="zh-CN" altLang="en-US" sz="1400" b="1" dirty="0">
              <a:solidFill>
                <a:schemeClr val="tx1">
                  <a:lumMod val="75000"/>
                  <a:lumOff val="25000"/>
                </a:schemeClr>
              </a:solidFill>
              <a:latin typeface="Arial" pitchFamily="34" charset="0"/>
              <a:ea typeface="华文细黑" pitchFamily="2" charset="-122"/>
              <a:cs typeface="Arial" pitchFamily="34" charset="0"/>
            </a:endParaRPr>
          </a:p>
        </p:txBody>
      </p:sp>
      <p:sp>
        <p:nvSpPr>
          <p:cNvPr id="14" name="上下箭头 13"/>
          <p:cNvSpPr/>
          <p:nvPr/>
        </p:nvSpPr>
        <p:spPr>
          <a:xfrm>
            <a:off x="3257470" y="2843213"/>
            <a:ext cx="147807" cy="857256"/>
          </a:xfrm>
          <a:prstGeom prst="upDownArrow">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3479181" y="3271842"/>
            <a:ext cx="602306" cy="307777"/>
          </a:xfrm>
          <a:prstGeom prst="rect">
            <a:avLst/>
          </a:prstGeom>
          <a:noFill/>
        </p:spPr>
        <p:txBody>
          <a:bodyPr wrap="none" rtlCol="0">
            <a:spAutoFit/>
          </a:bodyPr>
          <a:lstStyle/>
          <a:p>
            <a:r>
              <a:rPr lang="en-US" altLang="zh-CN" sz="1400" dirty="0" smtClean="0">
                <a:solidFill>
                  <a:srgbClr val="C00000"/>
                </a:solidFill>
                <a:latin typeface="Arial" pitchFamily="34" charset="0"/>
                <a:ea typeface="Arial Unicode MS" pitchFamily="34" charset="-122"/>
                <a:cs typeface="Arial" pitchFamily="34" charset="0"/>
              </a:rPr>
              <a:t>3738</a:t>
            </a:r>
            <a:endParaRPr lang="zh-CN" altLang="en-US" sz="1400" dirty="0">
              <a:solidFill>
                <a:srgbClr val="C00000"/>
              </a:solidFill>
              <a:latin typeface="Arial" pitchFamily="34" charset="0"/>
              <a:ea typeface="Arial Unicode MS" pitchFamily="34" charset="-122"/>
              <a:cs typeface="Arial" pitchFamily="34" charset="0"/>
            </a:endParaRPr>
          </a:p>
        </p:txBody>
      </p:sp>
      <p:sp>
        <p:nvSpPr>
          <p:cNvPr id="16" name="上下箭头 15"/>
          <p:cNvSpPr/>
          <p:nvPr/>
        </p:nvSpPr>
        <p:spPr>
          <a:xfrm>
            <a:off x="7765591" y="3557593"/>
            <a:ext cx="147807" cy="500066"/>
          </a:xfrm>
          <a:prstGeom prst="upDownArrow">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7987302" y="3629032"/>
            <a:ext cx="602306" cy="307777"/>
          </a:xfrm>
          <a:prstGeom prst="rect">
            <a:avLst/>
          </a:prstGeom>
          <a:noFill/>
        </p:spPr>
        <p:txBody>
          <a:bodyPr wrap="none" rtlCol="0">
            <a:spAutoFit/>
          </a:bodyPr>
          <a:lstStyle/>
          <a:p>
            <a:r>
              <a:rPr lang="en-US" altLang="zh-CN" sz="1400" b="1" dirty="0" smtClean="0">
                <a:solidFill>
                  <a:srgbClr val="C00000"/>
                </a:solidFill>
                <a:latin typeface="Arial" pitchFamily="34" charset="0"/>
                <a:ea typeface="Arial Unicode MS" pitchFamily="34" charset="-122"/>
                <a:cs typeface="Arial" pitchFamily="34" charset="0"/>
              </a:rPr>
              <a:t>2422</a:t>
            </a:r>
            <a:endParaRPr lang="zh-CN" altLang="en-US" sz="1400" b="1" dirty="0">
              <a:solidFill>
                <a:srgbClr val="C00000"/>
              </a:solidFill>
              <a:latin typeface="Arial" pitchFamily="34" charset="0"/>
              <a:ea typeface="Arial Unicode MS" pitchFamily="34" charset="-122"/>
              <a:cs typeface="Arial" pitchFamily="34" charset="0"/>
            </a:endParaRPr>
          </a:p>
        </p:txBody>
      </p:sp>
      <p:sp>
        <p:nvSpPr>
          <p:cNvPr id="18" name="矩形 17"/>
          <p:cNvSpPr/>
          <p:nvPr/>
        </p:nvSpPr>
        <p:spPr>
          <a:xfrm>
            <a:off x="7396073" y="3057527"/>
            <a:ext cx="1256362" cy="1643074"/>
          </a:xfrm>
          <a:prstGeom prst="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上下箭头 18"/>
          <p:cNvSpPr/>
          <p:nvPr/>
        </p:nvSpPr>
        <p:spPr>
          <a:xfrm>
            <a:off x="4686295" y="3771907"/>
            <a:ext cx="142876" cy="428628"/>
          </a:xfrm>
          <a:prstGeom prst="upDownArrow">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4829171" y="3843345"/>
            <a:ext cx="582211" cy="307777"/>
          </a:xfrm>
          <a:prstGeom prst="rect">
            <a:avLst/>
          </a:prstGeom>
          <a:noFill/>
        </p:spPr>
        <p:txBody>
          <a:bodyPr wrap="none" rtlCol="0">
            <a:spAutoFit/>
          </a:bodyPr>
          <a:lstStyle/>
          <a:p>
            <a:r>
              <a:rPr lang="en-US" altLang="zh-CN" sz="1400" dirty="0" smtClean="0">
                <a:solidFill>
                  <a:srgbClr val="C00000"/>
                </a:solidFill>
                <a:latin typeface="Arial" pitchFamily="34" charset="0"/>
                <a:ea typeface="Arial Unicode MS" pitchFamily="34" charset="-122"/>
                <a:cs typeface="Arial" pitchFamily="34" charset="0"/>
              </a:rPr>
              <a:t>1861</a:t>
            </a:r>
            <a:endParaRPr lang="zh-CN" altLang="en-US" sz="1400" dirty="0">
              <a:solidFill>
                <a:srgbClr val="C00000"/>
              </a:solidFill>
              <a:latin typeface="Arial" pitchFamily="34" charset="0"/>
              <a:ea typeface="Arial Unicode MS" pitchFamily="34" charset="-122"/>
              <a:cs typeface="Arial" pitchFamily="34" charset="0"/>
            </a:endParaRPr>
          </a:p>
        </p:txBody>
      </p:sp>
      <p:sp>
        <p:nvSpPr>
          <p:cNvPr id="21" name="上下箭头 20"/>
          <p:cNvSpPr/>
          <p:nvPr/>
        </p:nvSpPr>
        <p:spPr>
          <a:xfrm>
            <a:off x="6247224" y="3924307"/>
            <a:ext cx="142876" cy="428628"/>
          </a:xfrm>
          <a:prstGeom prst="upDownArrow">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6390100" y="3995745"/>
            <a:ext cx="582211" cy="307777"/>
          </a:xfrm>
          <a:prstGeom prst="rect">
            <a:avLst/>
          </a:prstGeom>
          <a:noFill/>
        </p:spPr>
        <p:txBody>
          <a:bodyPr wrap="none" rtlCol="0">
            <a:spAutoFit/>
          </a:bodyPr>
          <a:lstStyle/>
          <a:p>
            <a:r>
              <a:rPr lang="en-US" altLang="zh-CN" sz="1400" dirty="0" smtClean="0">
                <a:solidFill>
                  <a:srgbClr val="C00000"/>
                </a:solidFill>
                <a:latin typeface="Arial" pitchFamily="34" charset="0"/>
                <a:ea typeface="Arial Unicode MS" pitchFamily="34" charset="-122"/>
                <a:cs typeface="Arial" pitchFamily="34" charset="0"/>
              </a:rPr>
              <a:t>1834</a:t>
            </a:r>
            <a:endParaRPr lang="zh-CN" altLang="en-US" sz="1400" dirty="0">
              <a:solidFill>
                <a:srgbClr val="C00000"/>
              </a:solidFill>
              <a:latin typeface="Arial" pitchFamily="34" charset="0"/>
              <a:ea typeface="Arial Unicode MS" pitchFamily="34" charset="-122"/>
              <a:cs typeface="Arial" pitchFamily="34" charset="0"/>
            </a:endParaRPr>
          </a:p>
        </p:txBody>
      </p:sp>
      <p:sp>
        <p:nvSpPr>
          <p:cNvPr id="23" name="矩形 22"/>
          <p:cNvSpPr/>
          <p:nvPr/>
        </p:nvSpPr>
        <p:spPr>
          <a:xfrm>
            <a:off x="1400147" y="771511"/>
            <a:ext cx="8715436" cy="307777"/>
          </a:xfrm>
          <a:prstGeom prst="rect">
            <a:avLst/>
          </a:prstGeom>
        </p:spPr>
        <p:txBody>
          <a:bodyPr wrap="square">
            <a:spAutoFit/>
          </a:bodyPr>
          <a:lstStyle/>
          <a:p>
            <a:r>
              <a:rPr lang="zh-CN" altLang="en-US" sz="1400" dirty="0" smtClean="0">
                <a:solidFill>
                  <a:schemeClr val="tx1">
                    <a:lumMod val="75000"/>
                    <a:lumOff val="25000"/>
                  </a:schemeClr>
                </a:solidFill>
                <a:ea typeface="华文细黑" pitchFamily="2" charset="-122"/>
              </a:rPr>
              <a:t>本次调查中仅</a:t>
            </a:r>
            <a:r>
              <a:rPr lang="en-US" altLang="zh-CN" sz="1400" dirty="0" smtClean="0">
                <a:solidFill>
                  <a:schemeClr val="tx1">
                    <a:lumMod val="75000"/>
                    <a:lumOff val="25000"/>
                  </a:schemeClr>
                </a:solidFill>
                <a:ea typeface="华文细黑" pitchFamily="2" charset="-122"/>
              </a:rPr>
              <a:t>31.6%</a:t>
            </a:r>
            <a:r>
              <a:rPr lang="zh-CN" altLang="en-US" sz="1400" dirty="0" smtClean="0">
                <a:solidFill>
                  <a:schemeClr val="tx1">
                    <a:lumMod val="75000"/>
                    <a:lumOff val="25000"/>
                  </a:schemeClr>
                </a:solidFill>
                <a:ea typeface="华文细黑" pitchFamily="2" charset="-122"/>
              </a:rPr>
              <a:t>的公益行业从业者满意目前的薪酬。从业者的实际薪酬与理想水平的总体差距为</a:t>
            </a:r>
            <a:r>
              <a:rPr lang="en-US" altLang="zh-CN" sz="1400" dirty="0" smtClean="0">
                <a:solidFill>
                  <a:schemeClr val="tx1">
                    <a:lumMod val="75000"/>
                    <a:lumOff val="25000"/>
                  </a:schemeClr>
                </a:solidFill>
                <a:ea typeface="华文细黑" pitchFamily="2" charset="-122"/>
              </a:rPr>
              <a:t>2422</a:t>
            </a:r>
            <a:r>
              <a:rPr lang="zh-CN" altLang="en-US" sz="1400" dirty="0" smtClean="0">
                <a:solidFill>
                  <a:schemeClr val="tx1">
                    <a:lumMod val="75000"/>
                    <a:lumOff val="25000"/>
                  </a:schemeClr>
                </a:solidFill>
                <a:ea typeface="华文细黑" pitchFamily="2" charset="-122"/>
              </a:rPr>
              <a:t>元。</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7"/>
          <p:cNvSpPr txBox="1">
            <a:spLocks/>
          </p:cNvSpPr>
          <p:nvPr/>
        </p:nvSpPr>
        <p:spPr>
          <a:xfrm>
            <a:off x="1134244" y="160369"/>
            <a:ext cx="8405034" cy="523745"/>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400" b="1" i="0" u="none" strike="noStrike" kern="1200" cap="none" spc="0" normalizeH="0" baseline="0" noProof="0" dirty="0" smtClean="0">
                <a:ln>
                  <a:noFill/>
                </a:ln>
                <a:solidFill>
                  <a:schemeClr val="tx1"/>
                </a:solidFill>
                <a:effectLst/>
                <a:uLnTx/>
                <a:uFillTx/>
                <a:latin typeface="Arial" pitchFamily="34" charset="0"/>
                <a:ea typeface="华文细黑" pitchFamily="2" charset="-122"/>
                <a:cs typeface="Arial" pitchFamily="34" charset="0"/>
              </a:rPr>
              <a:t>京沪地区和西部地区公益人才对薪酬期待的落差更大</a:t>
            </a:r>
          </a:p>
        </p:txBody>
      </p:sp>
      <p:sp>
        <p:nvSpPr>
          <p:cNvPr id="4" name="矩形 3"/>
          <p:cNvSpPr/>
          <p:nvPr/>
        </p:nvSpPr>
        <p:spPr>
          <a:xfrm>
            <a:off x="-1" y="0"/>
            <a:ext cx="958531" cy="5400675"/>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5" name="TextBox 4"/>
          <p:cNvSpPr txBox="1"/>
          <p:nvPr/>
        </p:nvSpPr>
        <p:spPr>
          <a:xfrm>
            <a:off x="92345" y="339679"/>
            <a:ext cx="800219" cy="4646674"/>
          </a:xfrm>
          <a:prstGeom prst="rect">
            <a:avLst/>
          </a:prstGeom>
          <a:noFill/>
        </p:spPr>
        <p:txBody>
          <a:bodyPr vert="eaVert" wrap="square" rtlCol="0">
            <a:spAutoFit/>
          </a:bodyPr>
          <a:lstStyle/>
          <a:p>
            <a:r>
              <a:rPr lang="zh-CN" altLang="en-US" sz="1600" dirty="0" smtClean="0">
                <a:solidFill>
                  <a:schemeClr val="bg1"/>
                </a:solidFill>
                <a:latin typeface="微软雅黑" pitchFamily="34" charset="-122"/>
                <a:ea typeface="微软雅黑" pitchFamily="34" charset="-122"/>
              </a:rPr>
              <a:t>人才更多外向型流失，受到行业内外环境共同影响</a:t>
            </a:r>
            <a:r>
              <a:rPr lang="zh-CN" altLang="en-US" sz="2400" b="1" dirty="0" smtClean="0">
                <a:solidFill>
                  <a:schemeClr val="bg1"/>
                </a:solidFill>
                <a:latin typeface="微软雅黑" pitchFamily="34" charset="-122"/>
                <a:ea typeface="微软雅黑" pitchFamily="34" charset="-122"/>
              </a:rPr>
              <a:t>发现三</a:t>
            </a:r>
            <a:endParaRPr lang="zh-CN" altLang="en-US" sz="1600" dirty="0">
              <a:solidFill>
                <a:schemeClr val="bg1"/>
              </a:solidFill>
              <a:latin typeface="微软雅黑" pitchFamily="34" charset="-122"/>
              <a:ea typeface="微软雅黑" pitchFamily="34" charset="-122"/>
            </a:endParaRPr>
          </a:p>
        </p:txBody>
      </p:sp>
      <p:sp>
        <p:nvSpPr>
          <p:cNvPr id="6" name="矩形 5"/>
          <p:cNvSpPr/>
          <p:nvPr/>
        </p:nvSpPr>
        <p:spPr>
          <a:xfrm>
            <a:off x="-1" y="0"/>
            <a:ext cx="958531" cy="5400675"/>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7" name="TextBox 6"/>
          <p:cNvSpPr txBox="1"/>
          <p:nvPr/>
        </p:nvSpPr>
        <p:spPr>
          <a:xfrm>
            <a:off x="92336" y="339679"/>
            <a:ext cx="800219" cy="4003732"/>
          </a:xfrm>
          <a:prstGeom prst="rect">
            <a:avLst/>
          </a:prstGeom>
          <a:noFill/>
        </p:spPr>
        <p:txBody>
          <a:bodyPr vert="eaVert" wrap="square" rtlCol="0">
            <a:spAutoFit/>
          </a:bodyPr>
          <a:lstStyle/>
          <a:p>
            <a:r>
              <a:rPr lang="zh-CN" altLang="en-US" sz="1600" dirty="0" smtClean="0">
                <a:solidFill>
                  <a:schemeClr val="bg1"/>
                </a:solidFill>
                <a:latin typeface="微软雅黑" pitchFamily="34" charset="-122"/>
                <a:ea typeface="微软雅黑" pitchFamily="34" charset="-122"/>
              </a:rPr>
              <a:t>社保覆盖水平提升，但薪酬水平仍处低位</a:t>
            </a:r>
            <a:r>
              <a:rPr lang="zh-CN" altLang="en-US" sz="2400" b="1" dirty="0" smtClean="0">
                <a:solidFill>
                  <a:schemeClr val="bg1"/>
                </a:solidFill>
                <a:latin typeface="微软雅黑" pitchFamily="34" charset="-122"/>
                <a:ea typeface="微软雅黑" pitchFamily="34" charset="-122"/>
              </a:rPr>
              <a:t>发现二</a:t>
            </a:r>
            <a:endParaRPr lang="zh-CN" altLang="en-US" sz="1600" dirty="0">
              <a:solidFill>
                <a:schemeClr val="bg1"/>
              </a:solidFill>
              <a:latin typeface="微软雅黑" pitchFamily="34" charset="-122"/>
              <a:ea typeface="微软雅黑" pitchFamily="34" charset="-122"/>
            </a:endParaRPr>
          </a:p>
        </p:txBody>
      </p:sp>
      <p:graphicFrame>
        <p:nvGraphicFramePr>
          <p:cNvPr id="9" name="图表 8"/>
          <p:cNvGraphicFramePr/>
          <p:nvPr/>
        </p:nvGraphicFramePr>
        <p:xfrm>
          <a:off x="1557686" y="1414454"/>
          <a:ext cx="8277206" cy="3571900"/>
        </p:xfrm>
        <a:graphic>
          <a:graphicData uri="http://schemas.openxmlformats.org/drawingml/2006/chart">
            <c:chart xmlns:c="http://schemas.openxmlformats.org/drawingml/2006/chart" xmlns:r="http://schemas.openxmlformats.org/officeDocument/2006/relationships" r:id="rId2"/>
          </a:graphicData>
        </a:graphic>
      </p:graphicFrame>
      <p:sp>
        <p:nvSpPr>
          <p:cNvPr id="10" name="上下箭头 9"/>
          <p:cNvSpPr/>
          <p:nvPr/>
        </p:nvSpPr>
        <p:spPr>
          <a:xfrm>
            <a:off x="2961856" y="2414585"/>
            <a:ext cx="147807" cy="1000132"/>
          </a:xfrm>
          <a:prstGeom prst="upDownArrow">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3109663" y="2843214"/>
            <a:ext cx="602306" cy="307777"/>
          </a:xfrm>
          <a:prstGeom prst="rect">
            <a:avLst/>
          </a:prstGeom>
          <a:noFill/>
        </p:spPr>
        <p:txBody>
          <a:bodyPr wrap="none" rtlCol="0">
            <a:spAutoFit/>
          </a:bodyPr>
          <a:lstStyle/>
          <a:p>
            <a:r>
              <a:rPr lang="en-US" altLang="zh-CN" sz="1400" b="1" dirty="0" smtClean="0">
                <a:solidFill>
                  <a:srgbClr val="C00000"/>
                </a:solidFill>
                <a:latin typeface="Arial" pitchFamily="34" charset="0"/>
                <a:ea typeface="Arial Unicode MS" pitchFamily="34" charset="-122"/>
                <a:cs typeface="Arial" pitchFamily="34" charset="0"/>
              </a:rPr>
              <a:t>3635</a:t>
            </a:r>
            <a:endParaRPr lang="zh-CN" altLang="en-US" sz="1400" b="1" dirty="0">
              <a:solidFill>
                <a:srgbClr val="C00000"/>
              </a:solidFill>
              <a:latin typeface="Arial" pitchFamily="34" charset="0"/>
              <a:ea typeface="Arial Unicode MS" pitchFamily="34" charset="-122"/>
              <a:cs typeface="Arial" pitchFamily="34" charset="0"/>
            </a:endParaRPr>
          </a:p>
        </p:txBody>
      </p:sp>
      <p:sp>
        <p:nvSpPr>
          <p:cNvPr id="12" name="上下箭头 11"/>
          <p:cNvSpPr/>
          <p:nvPr/>
        </p:nvSpPr>
        <p:spPr>
          <a:xfrm>
            <a:off x="4144314" y="2700337"/>
            <a:ext cx="158884" cy="847732"/>
          </a:xfrm>
          <a:prstGeom prst="upDownArrow">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4366025" y="3128966"/>
            <a:ext cx="602306" cy="307777"/>
          </a:xfrm>
          <a:prstGeom prst="rect">
            <a:avLst/>
          </a:prstGeom>
          <a:noFill/>
        </p:spPr>
        <p:txBody>
          <a:bodyPr wrap="none" rtlCol="0">
            <a:spAutoFit/>
          </a:bodyPr>
          <a:lstStyle/>
          <a:p>
            <a:r>
              <a:rPr lang="en-US" altLang="zh-CN" sz="1400" b="1" dirty="0" smtClean="0">
                <a:solidFill>
                  <a:srgbClr val="C00000"/>
                </a:solidFill>
                <a:latin typeface="Arial" pitchFamily="34" charset="0"/>
                <a:ea typeface="Arial Unicode MS" pitchFamily="34" charset="-122"/>
                <a:cs typeface="Arial" pitchFamily="34" charset="0"/>
              </a:rPr>
              <a:t>2852</a:t>
            </a:r>
            <a:endParaRPr lang="zh-CN" altLang="en-US" sz="1400" b="1" dirty="0">
              <a:solidFill>
                <a:srgbClr val="C00000"/>
              </a:solidFill>
              <a:latin typeface="Arial" pitchFamily="34" charset="0"/>
              <a:ea typeface="Arial Unicode MS" pitchFamily="34" charset="-122"/>
              <a:cs typeface="Arial" pitchFamily="34" charset="0"/>
            </a:endParaRPr>
          </a:p>
        </p:txBody>
      </p:sp>
      <p:sp>
        <p:nvSpPr>
          <p:cNvPr id="14" name="上下箭头 13"/>
          <p:cNvSpPr/>
          <p:nvPr/>
        </p:nvSpPr>
        <p:spPr>
          <a:xfrm>
            <a:off x="5252868" y="3057527"/>
            <a:ext cx="147807" cy="500066"/>
          </a:xfrm>
          <a:prstGeom prst="upDownArrow">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5474579" y="3200404"/>
            <a:ext cx="602306" cy="307777"/>
          </a:xfrm>
          <a:prstGeom prst="rect">
            <a:avLst/>
          </a:prstGeom>
          <a:noFill/>
        </p:spPr>
        <p:txBody>
          <a:bodyPr wrap="none" rtlCol="0">
            <a:spAutoFit/>
          </a:bodyPr>
          <a:lstStyle/>
          <a:p>
            <a:r>
              <a:rPr lang="en-US" altLang="zh-CN" sz="1400" b="1" dirty="0" smtClean="0">
                <a:solidFill>
                  <a:srgbClr val="C00000"/>
                </a:solidFill>
                <a:latin typeface="Arial" pitchFamily="34" charset="0"/>
                <a:ea typeface="Arial Unicode MS" pitchFamily="34" charset="-122"/>
                <a:cs typeface="Arial" pitchFamily="34" charset="0"/>
              </a:rPr>
              <a:t>1877</a:t>
            </a:r>
            <a:endParaRPr lang="zh-CN" altLang="en-US" sz="1400" b="1" dirty="0">
              <a:solidFill>
                <a:srgbClr val="C00000"/>
              </a:solidFill>
              <a:latin typeface="Arial" pitchFamily="34" charset="0"/>
              <a:ea typeface="Arial Unicode MS" pitchFamily="34" charset="-122"/>
              <a:cs typeface="Arial" pitchFamily="34" charset="0"/>
            </a:endParaRPr>
          </a:p>
        </p:txBody>
      </p:sp>
      <p:sp>
        <p:nvSpPr>
          <p:cNvPr id="17" name="TextBox 16"/>
          <p:cNvSpPr txBox="1"/>
          <p:nvPr/>
        </p:nvSpPr>
        <p:spPr>
          <a:xfrm>
            <a:off x="6657037" y="3414718"/>
            <a:ext cx="581875" cy="307777"/>
          </a:xfrm>
          <a:prstGeom prst="rect">
            <a:avLst/>
          </a:prstGeom>
          <a:noFill/>
        </p:spPr>
        <p:txBody>
          <a:bodyPr wrap="none" rtlCol="0">
            <a:spAutoFit/>
          </a:bodyPr>
          <a:lstStyle/>
          <a:p>
            <a:r>
              <a:rPr lang="en-US" altLang="zh-CN" sz="1400" b="1" dirty="0" smtClean="0">
                <a:solidFill>
                  <a:srgbClr val="C00000"/>
                </a:solidFill>
                <a:latin typeface="Arial" pitchFamily="34" charset="0"/>
                <a:ea typeface="Arial Unicode MS" pitchFamily="34" charset="-122"/>
                <a:cs typeface="Arial" pitchFamily="34" charset="0"/>
              </a:rPr>
              <a:t>2111</a:t>
            </a:r>
            <a:endParaRPr lang="zh-CN" altLang="en-US" sz="1400" b="1" dirty="0">
              <a:solidFill>
                <a:srgbClr val="C00000"/>
              </a:solidFill>
              <a:latin typeface="Arial" pitchFamily="34" charset="0"/>
              <a:ea typeface="Arial Unicode MS" pitchFamily="34" charset="-122"/>
              <a:cs typeface="Arial" pitchFamily="34" charset="0"/>
            </a:endParaRPr>
          </a:p>
        </p:txBody>
      </p:sp>
      <p:sp>
        <p:nvSpPr>
          <p:cNvPr id="19" name="TextBox 18"/>
          <p:cNvSpPr txBox="1"/>
          <p:nvPr/>
        </p:nvSpPr>
        <p:spPr>
          <a:xfrm>
            <a:off x="7765591" y="3629032"/>
            <a:ext cx="602306" cy="307777"/>
          </a:xfrm>
          <a:prstGeom prst="rect">
            <a:avLst/>
          </a:prstGeom>
          <a:noFill/>
        </p:spPr>
        <p:txBody>
          <a:bodyPr wrap="none" rtlCol="0">
            <a:spAutoFit/>
          </a:bodyPr>
          <a:lstStyle/>
          <a:p>
            <a:r>
              <a:rPr lang="en-US" altLang="zh-CN" sz="1400" b="1" dirty="0" smtClean="0">
                <a:solidFill>
                  <a:srgbClr val="C00000"/>
                </a:solidFill>
                <a:latin typeface="Arial" pitchFamily="34" charset="0"/>
                <a:ea typeface="Arial Unicode MS" pitchFamily="34" charset="-122"/>
                <a:cs typeface="Arial" pitchFamily="34" charset="0"/>
              </a:rPr>
              <a:t>2751</a:t>
            </a:r>
            <a:endParaRPr lang="zh-CN" altLang="en-US" sz="1400" b="1" dirty="0">
              <a:solidFill>
                <a:srgbClr val="C00000"/>
              </a:solidFill>
              <a:latin typeface="Arial" pitchFamily="34" charset="0"/>
              <a:ea typeface="Arial Unicode MS" pitchFamily="34" charset="-122"/>
              <a:cs typeface="Arial" pitchFamily="34" charset="0"/>
            </a:endParaRPr>
          </a:p>
        </p:txBody>
      </p:sp>
      <p:sp>
        <p:nvSpPr>
          <p:cNvPr id="20" name="上下箭头 19"/>
          <p:cNvSpPr/>
          <p:nvPr/>
        </p:nvSpPr>
        <p:spPr>
          <a:xfrm>
            <a:off x="8789166" y="3057527"/>
            <a:ext cx="158884" cy="1000132"/>
          </a:xfrm>
          <a:prstGeom prst="upDownArrow">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8972575" y="3557594"/>
            <a:ext cx="602306" cy="307777"/>
          </a:xfrm>
          <a:prstGeom prst="rect">
            <a:avLst/>
          </a:prstGeom>
          <a:noFill/>
        </p:spPr>
        <p:txBody>
          <a:bodyPr wrap="none" rtlCol="0">
            <a:spAutoFit/>
          </a:bodyPr>
          <a:lstStyle/>
          <a:p>
            <a:r>
              <a:rPr lang="en-US" altLang="zh-CN" sz="1400" b="1" dirty="0" smtClean="0">
                <a:solidFill>
                  <a:srgbClr val="C00000"/>
                </a:solidFill>
                <a:latin typeface="Arial" pitchFamily="34" charset="0"/>
                <a:ea typeface="Arial Unicode MS" pitchFamily="34" charset="-122"/>
                <a:cs typeface="Arial" pitchFamily="34" charset="0"/>
              </a:rPr>
              <a:t>3778</a:t>
            </a:r>
            <a:endParaRPr lang="zh-CN" altLang="en-US" sz="1400" b="1" dirty="0">
              <a:solidFill>
                <a:srgbClr val="C00000"/>
              </a:solidFill>
              <a:latin typeface="Arial" pitchFamily="34" charset="0"/>
              <a:ea typeface="Arial Unicode MS" pitchFamily="34" charset="-122"/>
              <a:cs typeface="Arial" pitchFamily="34" charset="0"/>
            </a:endParaRPr>
          </a:p>
        </p:txBody>
      </p:sp>
      <p:sp>
        <p:nvSpPr>
          <p:cNvPr id="22" name="上下箭头 21"/>
          <p:cNvSpPr/>
          <p:nvPr/>
        </p:nvSpPr>
        <p:spPr>
          <a:xfrm>
            <a:off x="6435326" y="3200403"/>
            <a:ext cx="147807" cy="571504"/>
          </a:xfrm>
          <a:prstGeom prst="upDownArrow">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上下箭头 22"/>
          <p:cNvSpPr/>
          <p:nvPr/>
        </p:nvSpPr>
        <p:spPr>
          <a:xfrm>
            <a:off x="7617784" y="3343279"/>
            <a:ext cx="147807" cy="714380"/>
          </a:xfrm>
          <a:prstGeom prst="upDownArrow">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335976" y="842949"/>
            <a:ext cx="9090146" cy="600164"/>
          </a:xfrm>
          <a:prstGeom prst="rect">
            <a:avLst/>
          </a:prstGeom>
        </p:spPr>
        <p:txBody>
          <a:bodyPr wrap="square">
            <a:spAutoFit/>
          </a:bodyPr>
          <a:lstStyle/>
          <a:p>
            <a:pPr marL="266700" indent="-266700" fontAlgn="base">
              <a:spcBef>
                <a:spcPts val="600"/>
              </a:spcBef>
              <a:spcAft>
                <a:spcPct val="0"/>
              </a:spcAft>
              <a:buClr>
                <a:schemeClr val="tx1">
                  <a:lumMod val="50000"/>
                  <a:lumOff val="50000"/>
                </a:schemeClr>
              </a:buClr>
              <a:buSzPct val="85000"/>
              <a:buFont typeface="Wingdings" pitchFamily="2" charset="2"/>
              <a:buChar char="l"/>
            </a:pPr>
            <a:r>
              <a:rPr lang="zh-CN" altLang="en-US" sz="1400" dirty="0" smtClean="0">
                <a:solidFill>
                  <a:schemeClr val="tx1">
                    <a:lumMod val="75000"/>
                    <a:lumOff val="25000"/>
                  </a:schemeClr>
                </a:solidFill>
                <a:ea typeface="华文细黑" pitchFamily="2" charset="-122"/>
              </a:rPr>
              <a:t>广东省和江苏省公益行业从业者的实际薪酬和理想薪酬之间的落差在</a:t>
            </a:r>
            <a:r>
              <a:rPr lang="en-US" altLang="zh-CN" sz="1400" dirty="0" smtClean="0">
                <a:solidFill>
                  <a:schemeClr val="tx1">
                    <a:lumMod val="75000"/>
                    <a:lumOff val="25000"/>
                  </a:schemeClr>
                </a:solidFill>
                <a:ea typeface="华文细黑" pitchFamily="2" charset="-122"/>
              </a:rPr>
              <a:t>2000</a:t>
            </a:r>
            <a:r>
              <a:rPr lang="zh-CN" altLang="en-US" sz="1400" dirty="0" smtClean="0">
                <a:solidFill>
                  <a:schemeClr val="tx1">
                    <a:lumMod val="75000"/>
                    <a:lumOff val="25000"/>
                  </a:schemeClr>
                </a:solidFill>
                <a:ea typeface="华文细黑" pitchFamily="2" charset="-122"/>
              </a:rPr>
              <a:t>元左右。</a:t>
            </a:r>
            <a:endParaRPr lang="en-US" altLang="zh-CN" sz="1400" dirty="0" smtClean="0">
              <a:solidFill>
                <a:schemeClr val="tx1">
                  <a:lumMod val="75000"/>
                  <a:lumOff val="25000"/>
                </a:schemeClr>
              </a:solidFill>
              <a:ea typeface="华文细黑" pitchFamily="2" charset="-122"/>
            </a:endParaRPr>
          </a:p>
          <a:p>
            <a:pPr marL="266700" indent="-266700" fontAlgn="base">
              <a:spcBef>
                <a:spcPts val="600"/>
              </a:spcBef>
              <a:spcAft>
                <a:spcPct val="0"/>
              </a:spcAft>
              <a:buClr>
                <a:schemeClr val="tx1">
                  <a:lumMod val="50000"/>
                  <a:lumOff val="50000"/>
                </a:schemeClr>
              </a:buClr>
              <a:buSzPct val="85000"/>
              <a:buFont typeface="Wingdings" pitchFamily="2" charset="2"/>
              <a:buChar char="l"/>
            </a:pPr>
            <a:r>
              <a:rPr lang="zh-CN" altLang="en-US" sz="1400" dirty="0" smtClean="0">
                <a:solidFill>
                  <a:schemeClr val="tx1">
                    <a:lumMod val="75000"/>
                    <a:lumOff val="25000"/>
                  </a:schemeClr>
                </a:solidFill>
                <a:ea typeface="华文细黑" pitchFamily="2" charset="-122"/>
              </a:rPr>
              <a:t>在经济发展水平极高的京沪地区和较低的西部地区，实际和理想的薪酬落差都比较大。</a:t>
            </a:r>
            <a:endParaRPr lang="en-US" altLang="zh-CN" sz="1400" dirty="0" smtClean="0">
              <a:solidFill>
                <a:schemeClr val="tx1">
                  <a:lumMod val="75000"/>
                  <a:lumOff val="25000"/>
                </a:schemeClr>
              </a:solidFill>
              <a:ea typeface="华文细黑" pitchFamily="2" charset="-122"/>
            </a:endParaRPr>
          </a:p>
        </p:txBody>
      </p:sp>
      <p:sp>
        <p:nvSpPr>
          <p:cNvPr id="25" name="矩形 24"/>
          <p:cNvSpPr/>
          <p:nvPr/>
        </p:nvSpPr>
        <p:spPr>
          <a:xfrm>
            <a:off x="2961856" y="1700206"/>
            <a:ext cx="6546318" cy="307777"/>
          </a:xfrm>
          <a:prstGeom prst="rect">
            <a:avLst/>
          </a:prstGeom>
        </p:spPr>
        <p:txBody>
          <a:bodyPr wrap="square">
            <a:spAutoFit/>
          </a:bodyPr>
          <a:lstStyle/>
          <a:p>
            <a:pPr algn="ctr" fontAlgn="base">
              <a:spcBef>
                <a:spcPct val="0"/>
              </a:spcBef>
              <a:spcAft>
                <a:spcPct val="0"/>
              </a:spcAft>
            </a:pPr>
            <a:r>
              <a:rPr lang="zh-CN" altLang="en-US" sz="1400" b="1" dirty="0" smtClean="0">
                <a:solidFill>
                  <a:schemeClr val="tx1">
                    <a:lumMod val="75000"/>
                    <a:lumOff val="25000"/>
                  </a:schemeClr>
                </a:solidFill>
                <a:latin typeface="Arial" pitchFamily="34" charset="0"/>
                <a:ea typeface="华文细黑" pitchFamily="2" charset="-122"/>
                <a:cs typeface="Arial" pitchFamily="34" charset="0"/>
              </a:rPr>
              <a:t>附图  不同地域公益组织员工的平均实际薪酬与理想薪酬的差距（元</a:t>
            </a:r>
            <a:r>
              <a:rPr lang="en-US" altLang="zh-CN" sz="1400" b="1" dirty="0" smtClean="0">
                <a:solidFill>
                  <a:schemeClr val="tx1">
                    <a:lumMod val="75000"/>
                    <a:lumOff val="25000"/>
                  </a:schemeClr>
                </a:solidFill>
                <a:latin typeface="Arial" pitchFamily="34" charset="0"/>
                <a:ea typeface="华文细黑" pitchFamily="2" charset="-122"/>
                <a:cs typeface="Arial" pitchFamily="34" charset="0"/>
              </a:rPr>
              <a:t>/</a:t>
            </a:r>
            <a:r>
              <a:rPr lang="zh-CN" altLang="en-US" sz="1400" b="1" dirty="0" smtClean="0">
                <a:solidFill>
                  <a:schemeClr val="tx1">
                    <a:lumMod val="75000"/>
                    <a:lumOff val="25000"/>
                  </a:schemeClr>
                </a:solidFill>
                <a:latin typeface="Arial" pitchFamily="34" charset="0"/>
                <a:ea typeface="华文细黑" pitchFamily="2" charset="-122"/>
                <a:cs typeface="Arial" pitchFamily="34" charset="0"/>
              </a:rPr>
              <a:t>月）</a:t>
            </a:r>
            <a:endParaRPr lang="zh-CN" altLang="en-US" sz="1400" b="1" dirty="0">
              <a:solidFill>
                <a:schemeClr val="tx1">
                  <a:lumMod val="75000"/>
                  <a:lumOff val="25000"/>
                </a:schemeClr>
              </a:solidFill>
              <a:latin typeface="Arial" pitchFamily="34" charset="0"/>
              <a:ea typeface="华文细黑" pitchFamily="2" charset="-122"/>
              <a:cs typeface="Arial" pitchFamily="34" charset="0"/>
            </a:endParaRPr>
          </a:p>
        </p:txBody>
      </p:sp>
      <p:sp>
        <p:nvSpPr>
          <p:cNvPr id="26" name="TextBox 25"/>
          <p:cNvSpPr txBox="1"/>
          <p:nvPr/>
        </p:nvSpPr>
        <p:spPr>
          <a:xfrm>
            <a:off x="3035760" y="4986354"/>
            <a:ext cx="6186309" cy="276999"/>
          </a:xfrm>
          <a:prstGeom prst="rect">
            <a:avLst/>
          </a:prstGeom>
          <a:noFill/>
        </p:spPr>
        <p:txBody>
          <a:bodyPr wrap="none" rtlCol="0">
            <a:spAutoFit/>
          </a:bodyPr>
          <a:lstStyle/>
          <a:p>
            <a:r>
              <a:rPr lang="zh-CN" altLang="en-US" sz="1200" dirty="0" smtClean="0">
                <a:latin typeface="楷体_GB2312" pitchFamily="49" charset="-122"/>
                <a:ea typeface="楷体_GB2312" pitchFamily="49" charset="-122"/>
              </a:rPr>
              <a:t>注：考虑到样本量的代表性，此处仅选取了样本量在</a:t>
            </a:r>
            <a:r>
              <a:rPr lang="en-US" altLang="zh-CN" sz="1200" dirty="0" smtClean="0">
                <a:latin typeface="楷体_GB2312" pitchFamily="49" charset="-122"/>
                <a:ea typeface="楷体_GB2312" pitchFamily="49" charset="-122"/>
              </a:rPr>
              <a:t>20</a:t>
            </a:r>
            <a:r>
              <a:rPr lang="zh-CN" altLang="en-US" sz="1200" dirty="0" smtClean="0">
                <a:latin typeface="楷体_GB2312" pitchFamily="49" charset="-122"/>
                <a:ea typeface="楷体_GB2312" pitchFamily="49" charset="-122"/>
              </a:rPr>
              <a:t>以上的</a:t>
            </a:r>
            <a:r>
              <a:rPr lang="en-US" altLang="zh-CN" sz="1200" dirty="0" smtClean="0">
                <a:latin typeface="楷体_GB2312" pitchFamily="49" charset="-122"/>
                <a:ea typeface="楷体_GB2312" pitchFamily="49" charset="-122"/>
              </a:rPr>
              <a:t>6</a:t>
            </a:r>
            <a:r>
              <a:rPr lang="zh-CN" altLang="en-US" sz="1200" dirty="0" smtClean="0">
                <a:latin typeface="楷体_GB2312" pitchFamily="49" charset="-122"/>
                <a:ea typeface="楷体_GB2312" pitchFamily="49" charset="-122"/>
              </a:rPr>
              <a:t>个省份</a:t>
            </a:r>
            <a:r>
              <a:rPr lang="en-US" altLang="zh-CN" sz="1200" dirty="0" smtClean="0">
                <a:latin typeface="楷体_GB2312" pitchFamily="49" charset="-122"/>
                <a:ea typeface="楷体_GB2312" pitchFamily="49" charset="-122"/>
              </a:rPr>
              <a:t>/</a:t>
            </a:r>
            <a:r>
              <a:rPr lang="zh-CN" altLang="en-US" sz="1200" dirty="0" smtClean="0">
                <a:latin typeface="楷体_GB2312" pitchFamily="49" charset="-122"/>
                <a:ea typeface="楷体_GB2312" pitchFamily="49" charset="-122"/>
              </a:rPr>
              <a:t>直辖市进行分析。</a:t>
            </a:r>
            <a:endParaRPr lang="zh-CN" altLang="en-US" sz="1200" dirty="0">
              <a:latin typeface="楷体_GB2312" pitchFamily="49" charset="-122"/>
              <a:ea typeface="楷体_GB2312" pitchFamily="49"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14266" y="247766"/>
            <a:ext cx="8277206" cy="523745"/>
          </a:xfrm>
          <a:noFill/>
        </p:spPr>
        <p:txBody>
          <a:bodyPr/>
          <a:lstStyle/>
          <a:p>
            <a:r>
              <a:rPr lang="zh-CN" altLang="en-US" sz="2400" dirty="0" smtClean="0"/>
              <a:t>公益人才流失更多是向行业外流动</a:t>
            </a:r>
            <a:endParaRPr lang="zh-CN" altLang="en-US" sz="2400" dirty="0"/>
          </a:p>
        </p:txBody>
      </p:sp>
      <p:sp>
        <p:nvSpPr>
          <p:cNvPr id="3" name="Rectangle 2"/>
          <p:cNvSpPr>
            <a:spLocks noChangeArrowheads="1"/>
          </p:cNvSpPr>
          <p:nvPr/>
        </p:nvSpPr>
        <p:spPr bwMode="auto">
          <a:xfrm>
            <a:off x="2740145" y="1200139"/>
            <a:ext cx="510602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ctr" fontAlgn="base">
              <a:lnSpc>
                <a:spcPct val="100000"/>
              </a:lnSpc>
              <a:spcBef>
                <a:spcPct val="0"/>
              </a:spcBef>
              <a:spcAft>
                <a:spcPct val="0"/>
              </a:spcAft>
              <a:buClrTx/>
              <a:buSzTx/>
              <a:buFontTx/>
              <a:buNone/>
              <a:tabLst/>
            </a:pPr>
            <a:r>
              <a:rPr lang="zh-CN" altLang="en-US" sz="1400" b="1" dirty="0" smtClean="0">
                <a:solidFill>
                  <a:schemeClr val="tx1">
                    <a:lumMod val="75000"/>
                    <a:lumOff val="25000"/>
                  </a:schemeClr>
                </a:solidFill>
                <a:latin typeface="Arial" pitchFamily="34" charset="0"/>
                <a:ea typeface="华文细黑" pitchFamily="2" charset="-122"/>
                <a:cs typeface="Arial" pitchFamily="34" charset="0"/>
              </a:rPr>
              <a:t>附图  从公益组织离职的员工的去向情况（</a:t>
            </a:r>
            <a:r>
              <a:rPr lang="en-US" altLang="zh-CN" sz="1400" b="1" dirty="0" smtClean="0">
                <a:solidFill>
                  <a:schemeClr val="tx1">
                    <a:lumMod val="75000"/>
                    <a:lumOff val="25000"/>
                  </a:schemeClr>
                </a:solidFill>
                <a:latin typeface="Arial" pitchFamily="34" charset="0"/>
                <a:ea typeface="华文细黑" pitchFamily="2" charset="-122"/>
                <a:cs typeface="Arial" pitchFamily="34" charset="0"/>
              </a:rPr>
              <a:t>%</a:t>
            </a:r>
            <a:r>
              <a:rPr lang="zh-CN" altLang="en-US" sz="1400" b="1" dirty="0" smtClean="0">
                <a:solidFill>
                  <a:schemeClr val="tx1">
                    <a:lumMod val="75000"/>
                    <a:lumOff val="25000"/>
                  </a:schemeClr>
                </a:solidFill>
                <a:latin typeface="Arial" pitchFamily="34" charset="0"/>
                <a:ea typeface="华文细黑" pitchFamily="2" charset="-122"/>
                <a:cs typeface="Arial" pitchFamily="34" charset="0"/>
              </a:rPr>
              <a:t>）</a:t>
            </a:r>
          </a:p>
        </p:txBody>
      </p:sp>
      <p:grpSp>
        <p:nvGrpSpPr>
          <p:cNvPr id="14" name="组合 13"/>
          <p:cNvGrpSpPr/>
          <p:nvPr/>
        </p:nvGrpSpPr>
        <p:grpSpPr>
          <a:xfrm>
            <a:off x="2740145" y="1628767"/>
            <a:ext cx="4877639" cy="3286149"/>
            <a:chOff x="2521728" y="1119732"/>
            <a:chExt cx="5292257" cy="3477695"/>
          </a:xfrm>
        </p:grpSpPr>
        <p:graphicFrame>
          <p:nvGraphicFramePr>
            <p:cNvPr id="4" name="图表 3"/>
            <p:cNvGraphicFramePr/>
            <p:nvPr/>
          </p:nvGraphicFramePr>
          <p:xfrm>
            <a:off x="2521728" y="1200139"/>
            <a:ext cx="5131886" cy="3397288"/>
          </p:xfrm>
          <a:graphic>
            <a:graphicData uri="http://schemas.openxmlformats.org/drawingml/2006/chart">
              <c:chart xmlns:c="http://schemas.openxmlformats.org/drawingml/2006/chart" xmlns:r="http://schemas.openxmlformats.org/officeDocument/2006/relationships" r:id="rId2"/>
            </a:graphicData>
          </a:graphic>
        </p:graphicFrame>
        <p:sp>
          <p:nvSpPr>
            <p:cNvPr id="6" name="圆角矩形 5"/>
            <p:cNvSpPr/>
            <p:nvPr/>
          </p:nvSpPr>
          <p:spPr>
            <a:xfrm>
              <a:off x="2574354" y="1119732"/>
              <a:ext cx="5239631" cy="1436439"/>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1200" b="1" dirty="0">
                <a:solidFill>
                  <a:srgbClr val="FC8C4E"/>
                </a:solidFill>
                <a:latin typeface="华文细黑" pitchFamily="2" charset="-122"/>
                <a:ea typeface="华文细黑" pitchFamily="2" charset="-122"/>
              </a:endParaRPr>
            </a:p>
          </p:txBody>
        </p:sp>
      </p:grpSp>
      <p:sp>
        <p:nvSpPr>
          <p:cNvPr id="9" name="矩形 8"/>
          <p:cNvSpPr/>
          <p:nvPr/>
        </p:nvSpPr>
        <p:spPr>
          <a:xfrm>
            <a:off x="7917946" y="2971839"/>
            <a:ext cx="1695236" cy="307777"/>
          </a:xfrm>
          <a:prstGeom prst="rect">
            <a:avLst/>
          </a:prstGeom>
        </p:spPr>
        <p:txBody>
          <a:bodyPr wrap="square">
            <a:spAutoFit/>
          </a:bodyPr>
          <a:lstStyle/>
          <a:p>
            <a:r>
              <a:rPr lang="zh-CN" altLang="en-US" sz="1400" b="1" dirty="0" smtClean="0">
                <a:solidFill>
                  <a:schemeClr val="tx1">
                    <a:lumMod val="75000"/>
                    <a:lumOff val="25000"/>
                  </a:schemeClr>
                </a:solidFill>
                <a:ea typeface="华文细黑" pitchFamily="2" charset="-122"/>
              </a:rPr>
              <a:t>行业内流动</a:t>
            </a:r>
          </a:p>
        </p:txBody>
      </p:sp>
      <p:sp>
        <p:nvSpPr>
          <p:cNvPr id="10" name="矩形 9"/>
          <p:cNvSpPr/>
          <p:nvPr/>
        </p:nvSpPr>
        <p:spPr>
          <a:xfrm>
            <a:off x="7913398" y="2092558"/>
            <a:ext cx="1256362" cy="307777"/>
          </a:xfrm>
          <a:prstGeom prst="rect">
            <a:avLst/>
          </a:prstGeom>
        </p:spPr>
        <p:txBody>
          <a:bodyPr wrap="square">
            <a:spAutoFit/>
          </a:bodyPr>
          <a:lstStyle/>
          <a:p>
            <a:r>
              <a:rPr lang="zh-CN" altLang="en-US" sz="1400" b="1" dirty="0" smtClean="0">
                <a:solidFill>
                  <a:schemeClr val="tx1">
                    <a:lumMod val="75000"/>
                    <a:lumOff val="25000"/>
                  </a:schemeClr>
                </a:solidFill>
                <a:ea typeface="华文细黑" pitchFamily="2" charset="-122"/>
              </a:rPr>
              <a:t>行业外流动</a:t>
            </a:r>
          </a:p>
        </p:txBody>
      </p:sp>
      <p:sp>
        <p:nvSpPr>
          <p:cNvPr id="21" name="矩形 20"/>
          <p:cNvSpPr/>
          <p:nvPr/>
        </p:nvSpPr>
        <p:spPr>
          <a:xfrm>
            <a:off x="-1" y="0"/>
            <a:ext cx="958531" cy="5400675"/>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23" name="TextBox 22"/>
          <p:cNvSpPr txBox="1"/>
          <p:nvPr/>
        </p:nvSpPr>
        <p:spPr>
          <a:xfrm>
            <a:off x="92345" y="339679"/>
            <a:ext cx="800219" cy="4646674"/>
          </a:xfrm>
          <a:prstGeom prst="rect">
            <a:avLst/>
          </a:prstGeom>
          <a:noFill/>
        </p:spPr>
        <p:txBody>
          <a:bodyPr vert="eaVert" wrap="square" rtlCol="0">
            <a:spAutoFit/>
          </a:bodyPr>
          <a:lstStyle/>
          <a:p>
            <a:r>
              <a:rPr lang="zh-CN" altLang="en-US" sz="1600" dirty="0" smtClean="0">
                <a:solidFill>
                  <a:schemeClr val="bg1"/>
                </a:solidFill>
                <a:latin typeface="微软雅黑" pitchFamily="34" charset="-122"/>
                <a:ea typeface="微软雅黑" pitchFamily="34" charset="-122"/>
              </a:rPr>
              <a:t>人才更多外向型流失，受到行业内外环境共同影响</a:t>
            </a:r>
            <a:r>
              <a:rPr lang="zh-CN" altLang="en-US" sz="2400" b="1" dirty="0" smtClean="0">
                <a:solidFill>
                  <a:schemeClr val="bg1"/>
                </a:solidFill>
                <a:latin typeface="微软雅黑" pitchFamily="34" charset="-122"/>
                <a:ea typeface="微软雅黑" pitchFamily="34" charset="-122"/>
              </a:rPr>
              <a:t>发现三</a:t>
            </a:r>
            <a:endParaRPr lang="zh-CN" altLang="en-US" sz="1600" dirty="0">
              <a:solidFill>
                <a:schemeClr val="bg1"/>
              </a:solidFill>
              <a:latin typeface="微软雅黑" pitchFamily="34" charset="-122"/>
              <a:ea typeface="微软雅黑" pitchFamily="34" charset="-122"/>
            </a:endParaRPr>
          </a:p>
        </p:txBody>
      </p:sp>
      <p:sp>
        <p:nvSpPr>
          <p:cNvPr id="13" name="圆角矩形 12"/>
          <p:cNvSpPr/>
          <p:nvPr/>
        </p:nvSpPr>
        <p:spPr>
          <a:xfrm>
            <a:off x="2860852" y="3057526"/>
            <a:ext cx="4756932" cy="571504"/>
          </a:xfrm>
          <a:prstGeom prst="round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1200" b="1" dirty="0">
              <a:solidFill>
                <a:srgbClr val="FC8C4E"/>
              </a:solidFill>
              <a:latin typeface="华文细黑" pitchFamily="2" charset="-122"/>
              <a:ea typeface="华文细黑" pitchFamily="2" charset="-122"/>
            </a:endParaRPr>
          </a:p>
        </p:txBody>
      </p:sp>
      <p:sp>
        <p:nvSpPr>
          <p:cNvPr id="16" name="TextBox 15"/>
          <p:cNvSpPr txBox="1"/>
          <p:nvPr/>
        </p:nvSpPr>
        <p:spPr>
          <a:xfrm>
            <a:off x="1409879" y="842949"/>
            <a:ext cx="6877423" cy="307777"/>
          </a:xfrm>
          <a:prstGeom prst="rect">
            <a:avLst/>
          </a:prstGeom>
          <a:noFill/>
        </p:spPr>
        <p:txBody>
          <a:bodyPr wrap="none" rtlCol="0">
            <a:spAutoFit/>
          </a:bodyPr>
          <a:lstStyle/>
          <a:p>
            <a:r>
              <a:rPr lang="zh-CN" altLang="en-US" sz="1400" dirty="0" smtClean="0">
                <a:solidFill>
                  <a:schemeClr val="tx1">
                    <a:lumMod val="75000"/>
                    <a:lumOff val="25000"/>
                  </a:schemeClr>
                </a:solidFill>
                <a:ea typeface="华文细黑" pitchFamily="2" charset="-122"/>
              </a:rPr>
              <a:t>据本次调查的受访者报告，离职职员工绝大多数都选择离开了公益行业。 </a:t>
            </a:r>
            <a:r>
              <a:rPr lang="en-US" altLang="zh-CN" sz="1400" dirty="0" smtClean="0">
                <a:latin typeface="Arial" pitchFamily="34" charset="0"/>
                <a:ea typeface="微软雅黑" pitchFamily="34" charset="-122"/>
                <a:cs typeface="Arial" pitchFamily="34" charset="0"/>
              </a:rPr>
              <a:t>	</a:t>
            </a:r>
            <a:endParaRPr lang="zh-CN" altLang="en-US" sz="1400" dirty="0" smtClean="0">
              <a:latin typeface="Arial" pitchFamily="34" charset="0"/>
              <a:ea typeface="微软雅黑" pitchFamily="34" charset="-122"/>
              <a:cs typeface="Arial" pitchFamily="34" charset="0"/>
            </a:endParaRPr>
          </a:p>
        </p:txBody>
      </p:sp>
      <p:sp>
        <p:nvSpPr>
          <p:cNvPr id="15" name="TextBox 14"/>
          <p:cNvSpPr txBox="1"/>
          <p:nvPr/>
        </p:nvSpPr>
        <p:spPr>
          <a:xfrm>
            <a:off x="3614725" y="4986354"/>
            <a:ext cx="3191899" cy="276999"/>
          </a:xfrm>
          <a:prstGeom prst="rect">
            <a:avLst/>
          </a:prstGeom>
          <a:noFill/>
        </p:spPr>
        <p:txBody>
          <a:bodyPr wrap="none" rtlCol="0">
            <a:spAutoFit/>
          </a:bodyPr>
          <a:lstStyle/>
          <a:p>
            <a:r>
              <a:rPr lang="zh-CN" altLang="en-US" sz="1200" dirty="0" smtClean="0">
                <a:latin typeface="Arial" pitchFamily="34" charset="0"/>
                <a:ea typeface="楷体_GB2312" pitchFamily="49" charset="-122"/>
                <a:cs typeface="Arial" pitchFamily="34" charset="0"/>
              </a:rPr>
              <a:t>注：此题为多选题，各选项之和大于</a:t>
            </a:r>
            <a:r>
              <a:rPr lang="en-US" altLang="zh-CN" sz="1200" dirty="0" smtClean="0">
                <a:latin typeface="Arial" pitchFamily="34" charset="0"/>
                <a:ea typeface="楷体_GB2312" pitchFamily="49" charset="-122"/>
                <a:cs typeface="Arial" pitchFamily="34" charset="0"/>
              </a:rPr>
              <a:t>100%</a:t>
            </a:r>
            <a:r>
              <a:rPr lang="zh-CN" altLang="en-US" sz="1200" dirty="0" smtClean="0">
                <a:latin typeface="Arial" pitchFamily="34" charset="0"/>
                <a:ea typeface="楷体_GB2312" pitchFamily="49" charset="-122"/>
                <a:cs typeface="Arial" pitchFamily="34" charset="0"/>
              </a:rPr>
              <a:t>。</a:t>
            </a:r>
            <a:endParaRPr lang="zh-CN" altLang="en-US" sz="1200" dirty="0">
              <a:latin typeface="Arial" pitchFamily="34" charset="0"/>
              <a:ea typeface="楷体_GB2312" pitchFamily="49" charset="-122"/>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p:cNvGraphicFramePr/>
          <p:nvPr/>
        </p:nvGraphicFramePr>
        <p:xfrm>
          <a:off x="1114265" y="1485892"/>
          <a:ext cx="5247157" cy="3714776"/>
        </p:xfrm>
        <a:graphic>
          <a:graphicData uri="http://schemas.openxmlformats.org/drawingml/2006/chart">
            <c:chart xmlns:c="http://schemas.openxmlformats.org/drawingml/2006/chart" xmlns:r="http://schemas.openxmlformats.org/officeDocument/2006/relationships" r:id="rId2"/>
          </a:graphicData>
        </a:graphic>
      </p:graphicFrame>
      <p:sp>
        <p:nvSpPr>
          <p:cNvPr id="4" name="矩形 3"/>
          <p:cNvSpPr/>
          <p:nvPr/>
        </p:nvSpPr>
        <p:spPr>
          <a:xfrm>
            <a:off x="-1" y="0"/>
            <a:ext cx="958531" cy="5400675"/>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5" name="TextBox 4"/>
          <p:cNvSpPr txBox="1"/>
          <p:nvPr/>
        </p:nvSpPr>
        <p:spPr>
          <a:xfrm>
            <a:off x="92345" y="339679"/>
            <a:ext cx="800219" cy="4646674"/>
          </a:xfrm>
          <a:prstGeom prst="rect">
            <a:avLst/>
          </a:prstGeom>
          <a:noFill/>
        </p:spPr>
        <p:txBody>
          <a:bodyPr vert="eaVert" wrap="square" rtlCol="0">
            <a:spAutoFit/>
          </a:bodyPr>
          <a:lstStyle/>
          <a:p>
            <a:r>
              <a:rPr lang="zh-CN" altLang="en-US" sz="1600" dirty="0" smtClean="0">
                <a:solidFill>
                  <a:schemeClr val="bg1"/>
                </a:solidFill>
                <a:latin typeface="微软雅黑" pitchFamily="34" charset="-122"/>
                <a:ea typeface="微软雅黑" pitchFamily="34" charset="-122"/>
              </a:rPr>
              <a:t>人才更多外向型流失，受到行业内外环境共同影响</a:t>
            </a:r>
            <a:r>
              <a:rPr lang="zh-CN" altLang="en-US" sz="2400" b="1" dirty="0" smtClean="0">
                <a:solidFill>
                  <a:schemeClr val="bg1"/>
                </a:solidFill>
                <a:latin typeface="微软雅黑" pitchFamily="34" charset="-122"/>
                <a:ea typeface="微软雅黑" pitchFamily="34" charset="-122"/>
              </a:rPr>
              <a:t>发现三</a:t>
            </a:r>
            <a:endParaRPr lang="zh-CN" altLang="en-US" sz="1600" dirty="0">
              <a:solidFill>
                <a:schemeClr val="bg1"/>
              </a:solidFill>
              <a:latin typeface="微软雅黑" pitchFamily="34" charset="-122"/>
              <a:ea typeface="微软雅黑" pitchFamily="34" charset="-122"/>
            </a:endParaRPr>
          </a:p>
        </p:txBody>
      </p:sp>
      <p:sp>
        <p:nvSpPr>
          <p:cNvPr id="8" name="矩形 7"/>
          <p:cNvSpPr/>
          <p:nvPr/>
        </p:nvSpPr>
        <p:spPr>
          <a:xfrm>
            <a:off x="1040361" y="200010"/>
            <a:ext cx="9533567" cy="461665"/>
          </a:xfrm>
          <a:prstGeom prst="rect">
            <a:avLst/>
          </a:prstGeom>
        </p:spPr>
        <p:txBody>
          <a:bodyPr wrap="square">
            <a:spAutoFit/>
          </a:bodyPr>
          <a:lstStyle/>
          <a:p>
            <a:r>
              <a:rPr lang="zh-CN" altLang="en-US" sz="2400" b="1" dirty="0" smtClean="0">
                <a:solidFill>
                  <a:prstClr val="black"/>
                </a:solidFill>
                <a:latin typeface="Arial" pitchFamily="34" charset="0"/>
                <a:ea typeface="华文细黑" pitchFamily="2" charset="-122"/>
                <a:cs typeface="Arial" pitchFamily="34" charset="0"/>
              </a:rPr>
              <a:t>薪酬低、行业外机遇吸引及家庭因素是导致人才流失的三大原因</a:t>
            </a:r>
            <a:endParaRPr lang="zh-CN" altLang="en-US" dirty="0"/>
          </a:p>
        </p:txBody>
      </p:sp>
      <p:sp>
        <p:nvSpPr>
          <p:cNvPr id="9" name="矩形 8"/>
          <p:cNvSpPr/>
          <p:nvPr/>
        </p:nvSpPr>
        <p:spPr>
          <a:xfrm>
            <a:off x="6878748" y="1106677"/>
            <a:ext cx="3519247" cy="307777"/>
          </a:xfrm>
          <a:prstGeom prst="rect">
            <a:avLst/>
          </a:prstGeom>
        </p:spPr>
        <p:txBody>
          <a:bodyPr wrap="square">
            <a:spAutoFit/>
          </a:bodyPr>
          <a:lstStyle/>
          <a:p>
            <a:pPr fontAlgn="base">
              <a:spcBef>
                <a:spcPct val="0"/>
              </a:spcBef>
              <a:spcAft>
                <a:spcPct val="0"/>
              </a:spcAft>
            </a:pPr>
            <a:r>
              <a:rPr lang="zh-CN" altLang="en-US" sz="1400" b="1" dirty="0" smtClean="0">
                <a:solidFill>
                  <a:prstClr val="black">
                    <a:lumMod val="75000"/>
                    <a:lumOff val="25000"/>
                  </a:prstClr>
                </a:solidFill>
                <a:latin typeface="Arial" pitchFamily="34" charset="0"/>
                <a:ea typeface="华文细黑" pitchFamily="2" charset="-122"/>
                <a:cs typeface="Arial" pitchFamily="34" charset="0"/>
              </a:rPr>
              <a:t>管理者认为制约薪酬水平的主要原因：</a:t>
            </a:r>
          </a:p>
        </p:txBody>
      </p:sp>
      <p:sp>
        <p:nvSpPr>
          <p:cNvPr id="10" name="矩形 9"/>
          <p:cNvSpPr/>
          <p:nvPr/>
        </p:nvSpPr>
        <p:spPr>
          <a:xfrm>
            <a:off x="6613997" y="1876909"/>
            <a:ext cx="2203751" cy="523220"/>
          </a:xfrm>
          <a:prstGeom prst="rect">
            <a:avLst/>
          </a:prstGeom>
        </p:spPr>
        <p:txBody>
          <a:bodyPr wrap="square">
            <a:spAutoFit/>
          </a:bodyPr>
          <a:lstStyle/>
          <a:p>
            <a:pPr algn="r" fontAlgn="base">
              <a:spcBef>
                <a:spcPct val="0"/>
              </a:spcBef>
              <a:spcAft>
                <a:spcPct val="0"/>
              </a:spcAft>
            </a:pPr>
            <a:r>
              <a:rPr lang="zh-CN" altLang="en-US" sz="1400" dirty="0" smtClean="0"/>
              <a:t> </a:t>
            </a:r>
            <a:r>
              <a:rPr lang="zh-CN" altLang="en-US" sz="1400" dirty="0" smtClean="0">
                <a:solidFill>
                  <a:prstClr val="black">
                    <a:lumMod val="75000"/>
                    <a:lumOff val="25000"/>
                  </a:prstClr>
                </a:solidFill>
                <a:latin typeface="Arial" pitchFamily="34" charset="0"/>
                <a:ea typeface="华文细黑" pitchFamily="2" charset="-122"/>
                <a:cs typeface="Arial" pitchFamily="34" charset="0"/>
              </a:rPr>
              <a:t>项目中获取的人员经费</a:t>
            </a:r>
            <a:endParaRPr lang="en-US" altLang="zh-CN" sz="1400" dirty="0" smtClean="0">
              <a:solidFill>
                <a:prstClr val="black">
                  <a:lumMod val="75000"/>
                  <a:lumOff val="25000"/>
                </a:prstClr>
              </a:solidFill>
              <a:latin typeface="Arial" pitchFamily="34" charset="0"/>
              <a:ea typeface="华文细黑" pitchFamily="2" charset="-122"/>
              <a:cs typeface="Arial" pitchFamily="34" charset="0"/>
            </a:endParaRPr>
          </a:p>
          <a:p>
            <a:pPr algn="r" fontAlgn="base">
              <a:spcBef>
                <a:spcPct val="0"/>
              </a:spcBef>
              <a:spcAft>
                <a:spcPct val="0"/>
              </a:spcAft>
            </a:pPr>
            <a:r>
              <a:rPr lang="zh-CN" altLang="en-US" sz="1400" dirty="0" smtClean="0">
                <a:solidFill>
                  <a:prstClr val="black">
                    <a:lumMod val="75000"/>
                    <a:lumOff val="25000"/>
                  </a:prstClr>
                </a:solidFill>
                <a:latin typeface="Arial" pitchFamily="34" charset="0"/>
                <a:ea typeface="华文细黑" pitchFamily="2" charset="-122"/>
                <a:cs typeface="Arial" pitchFamily="34" charset="0"/>
              </a:rPr>
              <a:t>是否充足</a:t>
            </a:r>
          </a:p>
        </p:txBody>
      </p:sp>
      <p:sp>
        <p:nvSpPr>
          <p:cNvPr id="11" name="矩形 10"/>
          <p:cNvSpPr/>
          <p:nvPr/>
        </p:nvSpPr>
        <p:spPr>
          <a:xfrm>
            <a:off x="6613997" y="2584795"/>
            <a:ext cx="2203751" cy="523220"/>
          </a:xfrm>
          <a:prstGeom prst="rect">
            <a:avLst/>
          </a:prstGeom>
        </p:spPr>
        <p:txBody>
          <a:bodyPr wrap="square">
            <a:spAutoFit/>
          </a:bodyPr>
          <a:lstStyle/>
          <a:p>
            <a:pPr algn="r" fontAlgn="base">
              <a:spcBef>
                <a:spcPct val="0"/>
              </a:spcBef>
              <a:spcAft>
                <a:spcPct val="0"/>
              </a:spcAft>
            </a:pPr>
            <a:r>
              <a:rPr lang="zh-CN" altLang="en-US" sz="1400" dirty="0" smtClean="0"/>
              <a:t> </a:t>
            </a:r>
            <a:r>
              <a:rPr lang="zh-CN" altLang="en-US" sz="1400" dirty="0" smtClean="0">
                <a:solidFill>
                  <a:prstClr val="black">
                    <a:lumMod val="75000"/>
                    <a:lumOff val="25000"/>
                  </a:prstClr>
                </a:solidFill>
                <a:latin typeface="Arial" pitchFamily="34" charset="0"/>
                <a:ea typeface="华文细黑" pitchFamily="2" charset="-122"/>
                <a:cs typeface="Arial" pitchFamily="34" charset="0"/>
              </a:rPr>
              <a:t>能否获得定向用于机构</a:t>
            </a:r>
            <a:endParaRPr lang="en-US" altLang="zh-CN" sz="1400" dirty="0" smtClean="0">
              <a:solidFill>
                <a:prstClr val="black">
                  <a:lumMod val="75000"/>
                  <a:lumOff val="25000"/>
                </a:prstClr>
              </a:solidFill>
              <a:latin typeface="Arial" pitchFamily="34" charset="0"/>
              <a:ea typeface="华文细黑" pitchFamily="2" charset="-122"/>
              <a:cs typeface="Arial" pitchFamily="34" charset="0"/>
            </a:endParaRPr>
          </a:p>
          <a:p>
            <a:pPr algn="r" fontAlgn="base">
              <a:spcBef>
                <a:spcPct val="0"/>
              </a:spcBef>
              <a:spcAft>
                <a:spcPct val="0"/>
              </a:spcAft>
            </a:pPr>
            <a:r>
              <a:rPr lang="zh-CN" altLang="en-US" sz="1400" dirty="0" smtClean="0">
                <a:solidFill>
                  <a:prstClr val="black">
                    <a:lumMod val="75000"/>
                    <a:lumOff val="25000"/>
                  </a:prstClr>
                </a:solidFill>
                <a:latin typeface="Arial" pitchFamily="34" charset="0"/>
                <a:ea typeface="华文细黑" pitchFamily="2" charset="-122"/>
                <a:cs typeface="Arial" pitchFamily="34" charset="0"/>
              </a:rPr>
              <a:t>人员的资助</a:t>
            </a:r>
          </a:p>
        </p:txBody>
      </p:sp>
      <p:sp>
        <p:nvSpPr>
          <p:cNvPr id="12" name="矩形 11"/>
          <p:cNvSpPr/>
          <p:nvPr/>
        </p:nvSpPr>
        <p:spPr>
          <a:xfrm>
            <a:off x="6803459" y="3193909"/>
            <a:ext cx="1969954" cy="523220"/>
          </a:xfrm>
          <a:prstGeom prst="rect">
            <a:avLst/>
          </a:prstGeom>
        </p:spPr>
        <p:txBody>
          <a:bodyPr wrap="square">
            <a:spAutoFit/>
          </a:bodyPr>
          <a:lstStyle/>
          <a:p>
            <a:pPr algn="r"/>
            <a:r>
              <a:rPr lang="zh-CN" altLang="en-US" sz="1400" dirty="0" smtClean="0"/>
              <a:t> </a:t>
            </a:r>
            <a:r>
              <a:rPr lang="zh-CN" altLang="en-US" sz="1400" dirty="0" smtClean="0">
                <a:solidFill>
                  <a:prstClr val="black">
                    <a:lumMod val="75000"/>
                    <a:lumOff val="25000"/>
                  </a:prstClr>
                </a:solidFill>
                <a:latin typeface="Arial" pitchFamily="34" charset="0"/>
                <a:ea typeface="华文细黑" pitchFamily="2" charset="-122"/>
                <a:cs typeface="Arial" pitchFamily="34" charset="0"/>
              </a:rPr>
              <a:t>人员工作的成效和</a:t>
            </a:r>
            <a:endParaRPr lang="en-US" altLang="zh-CN" sz="1400" dirty="0" smtClean="0">
              <a:solidFill>
                <a:prstClr val="black">
                  <a:lumMod val="75000"/>
                  <a:lumOff val="25000"/>
                </a:prstClr>
              </a:solidFill>
              <a:latin typeface="Arial" pitchFamily="34" charset="0"/>
              <a:ea typeface="华文细黑" pitchFamily="2" charset="-122"/>
              <a:cs typeface="Arial" pitchFamily="34" charset="0"/>
            </a:endParaRPr>
          </a:p>
          <a:p>
            <a:pPr algn="r"/>
            <a:r>
              <a:rPr lang="zh-CN" altLang="en-US" sz="1400" dirty="0" smtClean="0">
                <a:solidFill>
                  <a:prstClr val="black">
                    <a:lumMod val="75000"/>
                    <a:lumOff val="25000"/>
                  </a:prstClr>
                </a:solidFill>
                <a:latin typeface="Arial" pitchFamily="34" charset="0"/>
                <a:ea typeface="华文细黑" pitchFamily="2" charset="-122"/>
                <a:cs typeface="Arial" pitchFamily="34" charset="0"/>
              </a:rPr>
              <a:t>产出情况</a:t>
            </a:r>
          </a:p>
        </p:txBody>
      </p:sp>
      <p:sp>
        <p:nvSpPr>
          <p:cNvPr id="13" name="矩形 12"/>
          <p:cNvSpPr/>
          <p:nvPr/>
        </p:nvSpPr>
        <p:spPr>
          <a:xfrm>
            <a:off x="8739479" y="1771643"/>
            <a:ext cx="1696803" cy="707886"/>
          </a:xfrm>
          <a:prstGeom prst="rect">
            <a:avLst/>
          </a:prstGeom>
        </p:spPr>
        <p:txBody>
          <a:bodyPr wrap="none">
            <a:spAutoFit/>
          </a:bodyPr>
          <a:lstStyle/>
          <a:p>
            <a:r>
              <a:rPr lang="en-US" altLang="zh-CN" sz="4000" b="1" i="1" dirty="0" smtClean="0">
                <a:solidFill>
                  <a:srgbClr val="339966"/>
                </a:solidFill>
                <a:latin typeface="Arial" pitchFamily="34" charset="0"/>
                <a:ea typeface="华文细黑" pitchFamily="2" charset="-122"/>
                <a:cs typeface="Arial" pitchFamily="34" charset="0"/>
              </a:rPr>
              <a:t>57.2</a:t>
            </a:r>
            <a:r>
              <a:rPr lang="en-US" altLang="zh-CN" sz="4000" dirty="0" smtClean="0">
                <a:solidFill>
                  <a:srgbClr val="339966"/>
                </a:solidFill>
                <a:latin typeface="Arial" pitchFamily="34" charset="0"/>
                <a:ea typeface="华文细黑" pitchFamily="2" charset="-122"/>
                <a:cs typeface="Arial" pitchFamily="34" charset="0"/>
              </a:rPr>
              <a:t>%</a:t>
            </a:r>
            <a:endParaRPr lang="zh-CN" altLang="en-US" sz="4000" dirty="0">
              <a:solidFill>
                <a:srgbClr val="339966"/>
              </a:solidFill>
            </a:endParaRPr>
          </a:p>
        </p:txBody>
      </p:sp>
      <p:sp>
        <p:nvSpPr>
          <p:cNvPr id="14" name="矩形 13"/>
          <p:cNvSpPr/>
          <p:nvPr/>
        </p:nvSpPr>
        <p:spPr>
          <a:xfrm>
            <a:off x="8739476" y="2591252"/>
            <a:ext cx="1393329" cy="584775"/>
          </a:xfrm>
          <a:prstGeom prst="rect">
            <a:avLst/>
          </a:prstGeom>
        </p:spPr>
        <p:txBody>
          <a:bodyPr wrap="none">
            <a:spAutoFit/>
          </a:bodyPr>
          <a:lstStyle/>
          <a:p>
            <a:r>
              <a:rPr lang="en-US" altLang="zh-CN" sz="3200" b="1" i="1" dirty="0" smtClean="0">
                <a:solidFill>
                  <a:srgbClr val="339966"/>
                </a:solidFill>
                <a:latin typeface="Arial" pitchFamily="34" charset="0"/>
                <a:ea typeface="华文细黑" pitchFamily="2" charset="-122"/>
                <a:cs typeface="Arial" pitchFamily="34" charset="0"/>
              </a:rPr>
              <a:t>50.7</a:t>
            </a:r>
            <a:r>
              <a:rPr lang="en-US" altLang="zh-CN" sz="3200" dirty="0" smtClean="0">
                <a:solidFill>
                  <a:srgbClr val="339966"/>
                </a:solidFill>
                <a:latin typeface="Arial" pitchFamily="34" charset="0"/>
                <a:ea typeface="华文细黑" pitchFamily="2" charset="-122"/>
                <a:cs typeface="Arial" pitchFamily="34" charset="0"/>
              </a:rPr>
              <a:t>%</a:t>
            </a:r>
            <a:endParaRPr lang="zh-CN" altLang="en-US" sz="3200" dirty="0">
              <a:solidFill>
                <a:srgbClr val="339966"/>
              </a:solidFill>
            </a:endParaRPr>
          </a:p>
        </p:txBody>
      </p:sp>
      <p:sp>
        <p:nvSpPr>
          <p:cNvPr id="15" name="矩形 14"/>
          <p:cNvSpPr/>
          <p:nvPr/>
        </p:nvSpPr>
        <p:spPr>
          <a:xfrm>
            <a:off x="8739476" y="3211382"/>
            <a:ext cx="1245737" cy="523220"/>
          </a:xfrm>
          <a:prstGeom prst="rect">
            <a:avLst/>
          </a:prstGeom>
        </p:spPr>
        <p:txBody>
          <a:bodyPr wrap="none">
            <a:spAutoFit/>
          </a:bodyPr>
          <a:lstStyle/>
          <a:p>
            <a:r>
              <a:rPr lang="en-US" altLang="zh-CN" sz="2800" b="1" i="1" dirty="0" smtClean="0">
                <a:solidFill>
                  <a:srgbClr val="339966"/>
                </a:solidFill>
                <a:latin typeface="Arial" pitchFamily="34" charset="0"/>
                <a:ea typeface="华文细黑" pitchFamily="2" charset="-122"/>
                <a:cs typeface="Arial" pitchFamily="34" charset="0"/>
              </a:rPr>
              <a:t>32.9</a:t>
            </a:r>
            <a:r>
              <a:rPr lang="en-US" altLang="zh-CN" sz="2800" dirty="0" smtClean="0">
                <a:solidFill>
                  <a:srgbClr val="339966"/>
                </a:solidFill>
                <a:latin typeface="Arial" pitchFamily="34" charset="0"/>
                <a:ea typeface="华文细黑" pitchFamily="2" charset="-122"/>
                <a:cs typeface="Arial" pitchFamily="34" charset="0"/>
              </a:rPr>
              <a:t>%</a:t>
            </a:r>
            <a:endParaRPr lang="zh-CN" altLang="en-US" sz="2800" dirty="0">
              <a:solidFill>
                <a:srgbClr val="339966"/>
              </a:solidFill>
            </a:endParaRPr>
          </a:p>
        </p:txBody>
      </p:sp>
      <p:sp>
        <p:nvSpPr>
          <p:cNvPr id="16" name="矩形 15"/>
          <p:cNvSpPr/>
          <p:nvPr/>
        </p:nvSpPr>
        <p:spPr>
          <a:xfrm>
            <a:off x="7152801" y="3908293"/>
            <a:ext cx="1676903" cy="584775"/>
          </a:xfrm>
          <a:prstGeom prst="rect">
            <a:avLst/>
          </a:prstGeom>
        </p:spPr>
        <p:txBody>
          <a:bodyPr wrap="none">
            <a:spAutoFit/>
          </a:bodyPr>
          <a:lstStyle/>
          <a:p>
            <a:pPr algn="r"/>
            <a:r>
              <a:rPr lang="zh-CN" altLang="en-US" dirty="0" smtClean="0"/>
              <a:t> </a:t>
            </a:r>
            <a:r>
              <a:rPr lang="zh-CN" altLang="en-US" sz="1400" dirty="0" smtClean="0">
                <a:solidFill>
                  <a:prstClr val="black">
                    <a:lumMod val="75000"/>
                    <a:lumOff val="25000"/>
                  </a:prstClr>
                </a:solidFill>
                <a:latin typeface="Arial" pitchFamily="34" charset="0"/>
                <a:ea typeface="华文细黑" pitchFamily="2" charset="-122"/>
                <a:cs typeface="Arial" pitchFamily="34" charset="0"/>
              </a:rPr>
              <a:t>基金会行政经费</a:t>
            </a:r>
            <a:endParaRPr lang="en-US" altLang="zh-CN" sz="1400" dirty="0" smtClean="0">
              <a:solidFill>
                <a:prstClr val="black">
                  <a:lumMod val="75000"/>
                  <a:lumOff val="25000"/>
                </a:prstClr>
              </a:solidFill>
              <a:latin typeface="Arial" pitchFamily="34" charset="0"/>
              <a:ea typeface="华文细黑" pitchFamily="2" charset="-122"/>
              <a:cs typeface="Arial" pitchFamily="34" charset="0"/>
            </a:endParaRPr>
          </a:p>
          <a:p>
            <a:pPr algn="r"/>
            <a:r>
              <a:rPr lang="zh-CN" altLang="en-US" sz="1400" dirty="0" smtClean="0">
                <a:solidFill>
                  <a:prstClr val="black">
                    <a:lumMod val="75000"/>
                    <a:lumOff val="25000"/>
                  </a:prstClr>
                </a:solidFill>
                <a:latin typeface="Arial" pitchFamily="34" charset="0"/>
                <a:ea typeface="华文细黑" pitchFamily="2" charset="-122"/>
                <a:cs typeface="Arial" pitchFamily="34" charset="0"/>
              </a:rPr>
              <a:t>不超过</a:t>
            </a:r>
            <a:r>
              <a:rPr lang="en-US" altLang="zh-CN" sz="1400" dirty="0" smtClean="0">
                <a:solidFill>
                  <a:prstClr val="black">
                    <a:lumMod val="75000"/>
                    <a:lumOff val="25000"/>
                  </a:prstClr>
                </a:solidFill>
                <a:latin typeface="Arial" pitchFamily="34" charset="0"/>
                <a:ea typeface="华文细黑" pitchFamily="2" charset="-122"/>
                <a:cs typeface="Arial" pitchFamily="34" charset="0"/>
              </a:rPr>
              <a:t>10%</a:t>
            </a:r>
            <a:r>
              <a:rPr lang="zh-CN" altLang="en-US" sz="1400" dirty="0" smtClean="0">
                <a:solidFill>
                  <a:prstClr val="black">
                    <a:lumMod val="75000"/>
                    <a:lumOff val="25000"/>
                  </a:prstClr>
                </a:solidFill>
                <a:latin typeface="Arial" pitchFamily="34" charset="0"/>
                <a:ea typeface="华文细黑" pitchFamily="2" charset="-122"/>
                <a:cs typeface="Arial" pitchFamily="34" charset="0"/>
              </a:rPr>
              <a:t>的限制</a:t>
            </a:r>
          </a:p>
        </p:txBody>
      </p:sp>
      <p:sp>
        <p:nvSpPr>
          <p:cNvPr id="17" name="矩形 16"/>
          <p:cNvSpPr/>
          <p:nvPr/>
        </p:nvSpPr>
        <p:spPr>
          <a:xfrm>
            <a:off x="8751766" y="3979727"/>
            <a:ext cx="1245737" cy="523220"/>
          </a:xfrm>
          <a:prstGeom prst="rect">
            <a:avLst/>
          </a:prstGeom>
        </p:spPr>
        <p:txBody>
          <a:bodyPr wrap="none">
            <a:spAutoFit/>
          </a:bodyPr>
          <a:lstStyle/>
          <a:p>
            <a:r>
              <a:rPr lang="en-US" altLang="zh-CN" sz="2800" b="1" i="1" dirty="0" smtClean="0">
                <a:solidFill>
                  <a:srgbClr val="339966"/>
                </a:solidFill>
                <a:latin typeface="Arial" pitchFamily="34" charset="0"/>
                <a:ea typeface="华文细黑" pitchFamily="2" charset="-122"/>
                <a:cs typeface="Arial" pitchFamily="34" charset="0"/>
              </a:rPr>
              <a:t>32.2</a:t>
            </a:r>
            <a:r>
              <a:rPr lang="en-US" altLang="zh-CN" sz="2800" dirty="0" smtClean="0">
                <a:solidFill>
                  <a:srgbClr val="339966"/>
                </a:solidFill>
                <a:latin typeface="Arial" pitchFamily="34" charset="0"/>
                <a:ea typeface="华文细黑" pitchFamily="2" charset="-122"/>
                <a:cs typeface="Arial" pitchFamily="34" charset="0"/>
              </a:rPr>
              <a:t>%</a:t>
            </a:r>
            <a:endParaRPr lang="zh-CN" altLang="en-US" sz="2800" dirty="0">
              <a:solidFill>
                <a:srgbClr val="339966"/>
              </a:solidFill>
            </a:endParaRPr>
          </a:p>
        </p:txBody>
      </p:sp>
      <p:sp>
        <p:nvSpPr>
          <p:cNvPr id="18" name="Rectangle 2"/>
          <p:cNvSpPr>
            <a:spLocks noChangeArrowheads="1"/>
          </p:cNvSpPr>
          <p:nvPr/>
        </p:nvSpPr>
        <p:spPr bwMode="auto">
          <a:xfrm>
            <a:off x="811979" y="1106677"/>
            <a:ext cx="510602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ctr" fontAlgn="base">
              <a:lnSpc>
                <a:spcPct val="100000"/>
              </a:lnSpc>
              <a:spcBef>
                <a:spcPct val="0"/>
              </a:spcBef>
              <a:spcAft>
                <a:spcPct val="0"/>
              </a:spcAft>
              <a:buClrTx/>
              <a:buSzTx/>
              <a:buFontTx/>
              <a:buNone/>
              <a:tabLst/>
            </a:pPr>
            <a:r>
              <a:rPr lang="zh-CN" altLang="en-US" sz="1400" b="1" dirty="0" smtClean="0">
                <a:solidFill>
                  <a:schemeClr val="tx1">
                    <a:lumMod val="75000"/>
                    <a:lumOff val="25000"/>
                  </a:schemeClr>
                </a:solidFill>
                <a:latin typeface="Arial" pitchFamily="34" charset="0"/>
                <a:ea typeface="华文细黑" pitchFamily="2" charset="-122"/>
                <a:cs typeface="Arial" pitchFamily="34" charset="0"/>
              </a:rPr>
              <a:t>附图  公益组织员工流失的主要原因（</a:t>
            </a:r>
            <a:r>
              <a:rPr lang="en-US" altLang="zh-CN" sz="1400" b="1" dirty="0" smtClean="0">
                <a:solidFill>
                  <a:schemeClr val="tx1">
                    <a:lumMod val="75000"/>
                    <a:lumOff val="25000"/>
                  </a:schemeClr>
                </a:solidFill>
                <a:latin typeface="Arial" pitchFamily="34" charset="0"/>
                <a:ea typeface="华文细黑" pitchFamily="2" charset="-122"/>
                <a:cs typeface="Arial" pitchFamily="34" charset="0"/>
              </a:rPr>
              <a:t>%</a:t>
            </a:r>
            <a:r>
              <a:rPr lang="zh-CN" altLang="en-US" sz="1400" b="1" dirty="0" smtClean="0">
                <a:solidFill>
                  <a:schemeClr val="tx1">
                    <a:lumMod val="75000"/>
                    <a:lumOff val="25000"/>
                  </a:schemeClr>
                </a:solidFill>
                <a:latin typeface="Arial" pitchFamily="34" charset="0"/>
                <a:ea typeface="华文细黑" pitchFamily="2" charset="-122"/>
                <a:cs typeface="Arial" pitchFamily="34" charset="0"/>
              </a:rPr>
              <a:t>）</a:t>
            </a:r>
          </a:p>
        </p:txBody>
      </p:sp>
      <p:sp>
        <p:nvSpPr>
          <p:cNvPr id="19" name="TextBox 18"/>
          <p:cNvSpPr txBox="1"/>
          <p:nvPr/>
        </p:nvSpPr>
        <p:spPr>
          <a:xfrm>
            <a:off x="2518434" y="5123677"/>
            <a:ext cx="3534231" cy="276999"/>
          </a:xfrm>
          <a:prstGeom prst="rect">
            <a:avLst/>
          </a:prstGeom>
          <a:noFill/>
        </p:spPr>
        <p:txBody>
          <a:bodyPr wrap="none" rtlCol="0">
            <a:spAutoFit/>
          </a:bodyPr>
          <a:lstStyle/>
          <a:p>
            <a:r>
              <a:rPr lang="zh-CN" altLang="en-US" sz="1200" dirty="0" smtClean="0">
                <a:latin typeface="楷体_GB2312" pitchFamily="49" charset="-122"/>
                <a:ea typeface="楷体_GB2312" pitchFamily="49" charset="-122"/>
              </a:rPr>
              <a:t>注：此题为多选题，各项比例之和可能大于</a:t>
            </a:r>
            <a:r>
              <a:rPr lang="en-US" altLang="zh-CN" sz="1200" dirty="0" smtClean="0">
                <a:latin typeface="楷体_GB2312" pitchFamily="49" charset="-122"/>
                <a:ea typeface="楷体_GB2312" pitchFamily="49" charset="-122"/>
              </a:rPr>
              <a:t>100%</a:t>
            </a:r>
            <a:endParaRPr lang="zh-CN" altLang="en-US" sz="1200" dirty="0" smtClean="0">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0362" y="200010"/>
            <a:ext cx="8498917" cy="523745"/>
          </a:xfrm>
        </p:spPr>
        <p:txBody>
          <a:bodyPr/>
          <a:lstStyle/>
          <a:p>
            <a:r>
              <a:rPr lang="zh-CN" altLang="en-US" sz="2400" dirty="0" smtClean="0"/>
              <a:t>人力资源从有到无，呈现专有岗位设置</a:t>
            </a:r>
            <a:endParaRPr lang="zh-CN" altLang="en-US" sz="2400" dirty="0"/>
          </a:p>
        </p:txBody>
      </p:sp>
      <p:sp>
        <p:nvSpPr>
          <p:cNvPr id="3" name="矩形 2"/>
          <p:cNvSpPr/>
          <p:nvPr/>
        </p:nvSpPr>
        <p:spPr>
          <a:xfrm>
            <a:off x="2143254" y="2628333"/>
            <a:ext cx="1605583" cy="584775"/>
          </a:xfrm>
          <a:prstGeom prst="rect">
            <a:avLst/>
          </a:prstGeom>
        </p:spPr>
        <p:txBody>
          <a:bodyPr wrap="square">
            <a:spAutoFit/>
          </a:bodyPr>
          <a:lstStyle/>
          <a:p>
            <a:r>
              <a:rPr lang="en-US" altLang="zh-CN" sz="3200" b="1" i="1" dirty="0" smtClean="0">
                <a:solidFill>
                  <a:srgbClr val="339966"/>
                </a:solidFill>
                <a:latin typeface="Arial" pitchFamily="34" charset="0"/>
                <a:ea typeface="华文细黑" pitchFamily="2" charset="-122"/>
                <a:cs typeface="Arial" pitchFamily="34" charset="0"/>
              </a:rPr>
              <a:t>19.2</a:t>
            </a:r>
            <a:r>
              <a:rPr lang="en-US" altLang="zh-CN" sz="3200" dirty="0" smtClean="0">
                <a:solidFill>
                  <a:srgbClr val="339966"/>
                </a:solidFill>
                <a:latin typeface="Arial" pitchFamily="34" charset="0"/>
                <a:ea typeface="华文细黑" pitchFamily="2" charset="-122"/>
                <a:cs typeface="Arial" pitchFamily="34" charset="0"/>
              </a:rPr>
              <a:t>%</a:t>
            </a:r>
          </a:p>
        </p:txBody>
      </p:sp>
      <p:graphicFrame>
        <p:nvGraphicFramePr>
          <p:cNvPr id="4" name="图表 3"/>
          <p:cNvGraphicFramePr/>
          <p:nvPr/>
        </p:nvGraphicFramePr>
        <p:xfrm>
          <a:off x="5086460" y="2484316"/>
          <a:ext cx="4866006" cy="2448271"/>
        </p:xfrm>
        <a:graphic>
          <a:graphicData uri="http://schemas.openxmlformats.org/drawingml/2006/chart">
            <c:chart xmlns:c="http://schemas.openxmlformats.org/drawingml/2006/chart" xmlns:r="http://schemas.openxmlformats.org/officeDocument/2006/relationships" r:id="rId2"/>
          </a:graphicData>
        </a:graphic>
      </p:graphicFrame>
      <p:sp>
        <p:nvSpPr>
          <p:cNvPr id="5" name="矩形 4"/>
          <p:cNvSpPr/>
          <p:nvPr/>
        </p:nvSpPr>
        <p:spPr>
          <a:xfrm>
            <a:off x="5163018" y="2248548"/>
            <a:ext cx="5103011" cy="307777"/>
          </a:xfrm>
          <a:prstGeom prst="rect">
            <a:avLst/>
          </a:prstGeom>
        </p:spPr>
        <p:txBody>
          <a:bodyPr wrap="none">
            <a:spAutoFit/>
          </a:bodyPr>
          <a:lstStyle/>
          <a:p>
            <a:pPr algn="ctr" fontAlgn="base">
              <a:spcBef>
                <a:spcPct val="0"/>
              </a:spcBef>
              <a:spcAft>
                <a:spcPct val="0"/>
              </a:spcAft>
            </a:pPr>
            <a:r>
              <a:rPr lang="zh-CN" altLang="en-US" sz="1400" b="1" dirty="0" smtClean="0">
                <a:solidFill>
                  <a:schemeClr val="tx1">
                    <a:lumMod val="75000"/>
                    <a:lumOff val="25000"/>
                  </a:schemeClr>
                </a:solidFill>
                <a:latin typeface="Arial" pitchFamily="34" charset="0"/>
                <a:ea typeface="华文细黑" pitchFamily="2" charset="-122"/>
                <a:cs typeface="Arial" pitchFamily="34" charset="0"/>
              </a:rPr>
              <a:t>附图  已设置专业岗位的公益组织与相应部门建设情况（</a:t>
            </a:r>
            <a:r>
              <a:rPr lang="en-US" altLang="zh-CN" sz="1400" b="1" dirty="0" smtClean="0">
                <a:solidFill>
                  <a:schemeClr val="tx1">
                    <a:lumMod val="75000"/>
                    <a:lumOff val="25000"/>
                  </a:schemeClr>
                </a:solidFill>
                <a:latin typeface="Arial" pitchFamily="34" charset="0"/>
                <a:ea typeface="华文细黑" pitchFamily="2" charset="-122"/>
                <a:cs typeface="Arial" pitchFamily="34" charset="0"/>
              </a:rPr>
              <a:t>%</a:t>
            </a:r>
            <a:r>
              <a:rPr lang="zh-CN" altLang="en-US" sz="1400" b="1" dirty="0" smtClean="0">
                <a:solidFill>
                  <a:schemeClr val="tx1">
                    <a:lumMod val="75000"/>
                    <a:lumOff val="25000"/>
                  </a:schemeClr>
                </a:solidFill>
                <a:latin typeface="Arial" pitchFamily="34" charset="0"/>
                <a:ea typeface="华文细黑" pitchFamily="2" charset="-122"/>
                <a:cs typeface="Arial" pitchFamily="34" charset="0"/>
              </a:rPr>
              <a:t>）</a:t>
            </a:r>
            <a:endParaRPr lang="zh-CN" altLang="en-US" sz="1400" b="1" dirty="0">
              <a:solidFill>
                <a:schemeClr val="tx1">
                  <a:lumMod val="75000"/>
                  <a:lumOff val="25000"/>
                </a:schemeClr>
              </a:solidFill>
              <a:latin typeface="Arial" pitchFamily="34" charset="0"/>
              <a:ea typeface="华文细黑" pitchFamily="2" charset="-122"/>
              <a:cs typeface="Arial" pitchFamily="34" charset="0"/>
            </a:endParaRPr>
          </a:p>
        </p:txBody>
      </p:sp>
      <p:sp>
        <p:nvSpPr>
          <p:cNvPr id="6" name="矩形 5"/>
          <p:cNvSpPr/>
          <p:nvPr/>
        </p:nvSpPr>
        <p:spPr>
          <a:xfrm>
            <a:off x="3712313" y="3564433"/>
            <a:ext cx="734972" cy="369332"/>
          </a:xfrm>
          <a:prstGeom prst="rect">
            <a:avLst/>
          </a:prstGeom>
        </p:spPr>
        <p:txBody>
          <a:bodyPr wrap="none">
            <a:spAutoFit/>
          </a:bodyPr>
          <a:lstStyle/>
          <a:p>
            <a:r>
              <a:rPr lang="en-US" altLang="zh-CN" b="1" i="1" dirty="0" smtClean="0">
                <a:solidFill>
                  <a:schemeClr val="bg1">
                    <a:lumMod val="50000"/>
                  </a:schemeClr>
                </a:solidFill>
                <a:latin typeface="Arial" pitchFamily="34" charset="0"/>
                <a:ea typeface="华文细黑" pitchFamily="2" charset="-122"/>
                <a:cs typeface="Arial" pitchFamily="34" charset="0"/>
              </a:rPr>
              <a:t>7.4</a:t>
            </a:r>
            <a:r>
              <a:rPr lang="en-US" altLang="zh-CN" dirty="0" smtClean="0">
                <a:solidFill>
                  <a:schemeClr val="bg1">
                    <a:lumMod val="50000"/>
                  </a:schemeClr>
                </a:solidFill>
                <a:latin typeface="Arial" pitchFamily="34" charset="0"/>
                <a:ea typeface="华文细黑" pitchFamily="2" charset="-122"/>
                <a:cs typeface="Arial" pitchFamily="34" charset="0"/>
              </a:rPr>
              <a:t>%</a:t>
            </a:r>
            <a:endParaRPr lang="zh-CN" altLang="en-US" dirty="0">
              <a:solidFill>
                <a:schemeClr val="bg1">
                  <a:lumMod val="50000"/>
                </a:schemeClr>
              </a:solidFill>
              <a:latin typeface="Arial" pitchFamily="34" charset="0"/>
              <a:ea typeface="华文细黑" pitchFamily="2" charset="-122"/>
              <a:cs typeface="Arial" pitchFamily="34" charset="0"/>
            </a:endParaRPr>
          </a:p>
        </p:txBody>
      </p:sp>
      <p:sp>
        <p:nvSpPr>
          <p:cNvPr id="7" name="矩形 6"/>
          <p:cNvSpPr/>
          <p:nvPr/>
        </p:nvSpPr>
        <p:spPr>
          <a:xfrm>
            <a:off x="2274823" y="3411710"/>
            <a:ext cx="1040104" cy="584775"/>
          </a:xfrm>
          <a:prstGeom prst="rect">
            <a:avLst/>
          </a:prstGeom>
        </p:spPr>
        <p:txBody>
          <a:bodyPr wrap="none">
            <a:spAutoFit/>
          </a:bodyPr>
          <a:lstStyle/>
          <a:p>
            <a:pPr lvl="0"/>
            <a:r>
              <a:rPr lang="en-US" altLang="zh-CN" sz="3200" b="1" i="1" dirty="0" smtClean="0">
                <a:solidFill>
                  <a:srgbClr val="339966"/>
                </a:solidFill>
                <a:latin typeface="Arial" pitchFamily="34" charset="0"/>
                <a:ea typeface="华文细黑" pitchFamily="2" charset="-122"/>
                <a:cs typeface="Arial" pitchFamily="34" charset="0"/>
              </a:rPr>
              <a:t>23%</a:t>
            </a:r>
          </a:p>
        </p:txBody>
      </p:sp>
      <p:sp>
        <p:nvSpPr>
          <p:cNvPr id="8" name="矩形 7"/>
          <p:cNvSpPr/>
          <p:nvPr/>
        </p:nvSpPr>
        <p:spPr>
          <a:xfrm>
            <a:off x="1158372" y="2766832"/>
            <a:ext cx="933971" cy="307777"/>
          </a:xfrm>
          <a:prstGeom prst="rect">
            <a:avLst/>
          </a:prstGeom>
        </p:spPr>
        <p:txBody>
          <a:bodyPr wrap="none">
            <a:spAutoFit/>
          </a:bodyPr>
          <a:lstStyle/>
          <a:p>
            <a:r>
              <a:rPr lang="zh-CN" altLang="en-US" sz="1400" b="1" dirty="0" smtClean="0">
                <a:solidFill>
                  <a:prstClr val="black"/>
                </a:solidFill>
                <a:latin typeface="Arial" pitchFamily="34" charset="0"/>
                <a:ea typeface="华文细黑" pitchFamily="2" charset="-122"/>
                <a:cs typeface="Arial" pitchFamily="34" charset="0"/>
              </a:rPr>
              <a:t>部门</a:t>
            </a:r>
            <a:r>
              <a:rPr lang="zh-CN" altLang="en-US" sz="1400" dirty="0" smtClean="0">
                <a:solidFill>
                  <a:prstClr val="black"/>
                </a:solidFill>
                <a:latin typeface="Arial" pitchFamily="34" charset="0"/>
                <a:ea typeface="华文细黑" pitchFamily="2" charset="-122"/>
                <a:cs typeface="Arial" pitchFamily="34" charset="0"/>
              </a:rPr>
              <a:t>设置</a:t>
            </a:r>
            <a:endParaRPr lang="zh-CN" altLang="en-US" dirty="0">
              <a:latin typeface="Arial" pitchFamily="34" charset="0"/>
              <a:ea typeface="华文细黑" pitchFamily="2" charset="-122"/>
              <a:cs typeface="Arial" pitchFamily="34" charset="0"/>
            </a:endParaRPr>
          </a:p>
        </p:txBody>
      </p:sp>
      <p:sp>
        <p:nvSpPr>
          <p:cNvPr id="9" name="矩形 8"/>
          <p:cNvSpPr/>
          <p:nvPr/>
        </p:nvSpPr>
        <p:spPr>
          <a:xfrm>
            <a:off x="1130048" y="3550209"/>
            <a:ext cx="1091760" cy="307777"/>
          </a:xfrm>
          <a:prstGeom prst="rect">
            <a:avLst/>
          </a:prstGeom>
        </p:spPr>
        <p:txBody>
          <a:bodyPr wrap="square">
            <a:spAutoFit/>
          </a:bodyPr>
          <a:lstStyle/>
          <a:p>
            <a:r>
              <a:rPr lang="zh-CN" altLang="en-US" sz="1400" b="1" dirty="0" smtClean="0">
                <a:solidFill>
                  <a:prstClr val="black"/>
                </a:solidFill>
                <a:latin typeface="Arial" pitchFamily="34" charset="0"/>
                <a:ea typeface="华文细黑" pitchFamily="2" charset="-122"/>
                <a:cs typeface="Arial" pitchFamily="34" charset="0"/>
              </a:rPr>
              <a:t>岗位</a:t>
            </a:r>
            <a:r>
              <a:rPr lang="zh-CN" altLang="en-US" sz="1400" dirty="0" smtClean="0">
                <a:solidFill>
                  <a:prstClr val="black"/>
                </a:solidFill>
                <a:latin typeface="Arial" pitchFamily="34" charset="0"/>
                <a:ea typeface="华文细黑" pitchFamily="2" charset="-122"/>
                <a:cs typeface="Arial" pitchFamily="34" charset="0"/>
              </a:rPr>
              <a:t>设置</a:t>
            </a:r>
            <a:endParaRPr lang="zh-CN" altLang="en-US" dirty="0">
              <a:latin typeface="Arial" pitchFamily="34" charset="0"/>
              <a:ea typeface="华文细黑" pitchFamily="2" charset="-122"/>
              <a:cs typeface="Arial" pitchFamily="34" charset="0"/>
            </a:endParaRPr>
          </a:p>
        </p:txBody>
      </p:sp>
      <p:sp>
        <p:nvSpPr>
          <p:cNvPr id="10" name="矩形 9"/>
          <p:cNvSpPr/>
          <p:nvPr/>
        </p:nvSpPr>
        <p:spPr>
          <a:xfrm>
            <a:off x="3624833" y="2833697"/>
            <a:ext cx="1083592" cy="276999"/>
          </a:xfrm>
          <a:prstGeom prst="rect">
            <a:avLst/>
          </a:prstGeom>
        </p:spPr>
        <p:txBody>
          <a:bodyPr wrap="square">
            <a:spAutoFit/>
          </a:bodyPr>
          <a:lstStyle/>
          <a:p>
            <a:r>
              <a:rPr lang="zh-CN" altLang="en-US" sz="1200" dirty="0" smtClean="0">
                <a:solidFill>
                  <a:schemeClr val="bg1">
                    <a:lumMod val="50000"/>
                  </a:schemeClr>
                </a:solidFill>
                <a:latin typeface="Arial" pitchFamily="34" charset="0"/>
                <a:ea typeface="华文细黑" pitchFamily="2" charset="-122"/>
                <a:cs typeface="Arial" pitchFamily="34" charset="0"/>
              </a:rPr>
              <a:t>无相关数据</a:t>
            </a:r>
            <a:endParaRPr lang="zh-CN" altLang="en-US" sz="1200" dirty="0">
              <a:solidFill>
                <a:schemeClr val="bg1">
                  <a:lumMod val="50000"/>
                </a:schemeClr>
              </a:solidFill>
              <a:latin typeface="Arial" pitchFamily="34" charset="0"/>
              <a:ea typeface="华文细黑" pitchFamily="2" charset="-122"/>
              <a:cs typeface="Arial" pitchFamily="34" charset="0"/>
            </a:endParaRPr>
          </a:p>
        </p:txBody>
      </p:sp>
      <p:sp>
        <p:nvSpPr>
          <p:cNvPr id="11" name="矩形 10"/>
          <p:cNvSpPr/>
          <p:nvPr/>
        </p:nvSpPr>
        <p:spPr>
          <a:xfrm>
            <a:off x="2143256" y="2196281"/>
            <a:ext cx="1167113"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i="1" dirty="0" smtClean="0">
                <a:solidFill>
                  <a:srgbClr val="339966"/>
                </a:solidFill>
                <a:latin typeface="Arial" pitchFamily="34" charset="0"/>
                <a:ea typeface="华文细黑" pitchFamily="2" charset="-122"/>
                <a:cs typeface="Arial" pitchFamily="34" charset="0"/>
              </a:rPr>
              <a:t>2014</a:t>
            </a:r>
            <a:endParaRPr lang="zh-CN" altLang="en-US" b="1" i="1" dirty="0">
              <a:solidFill>
                <a:srgbClr val="339966"/>
              </a:solidFill>
              <a:ea typeface="华文细黑" pitchFamily="2" charset="-122"/>
            </a:endParaRPr>
          </a:p>
        </p:txBody>
      </p:sp>
      <p:sp>
        <p:nvSpPr>
          <p:cNvPr id="12" name="矩形 11"/>
          <p:cNvSpPr/>
          <p:nvPr/>
        </p:nvSpPr>
        <p:spPr>
          <a:xfrm>
            <a:off x="3478678" y="2196281"/>
            <a:ext cx="1167113"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i="1" dirty="0" smtClean="0">
                <a:solidFill>
                  <a:schemeClr val="bg1">
                    <a:lumMod val="50000"/>
                  </a:schemeClr>
                </a:solidFill>
                <a:latin typeface="Arial" pitchFamily="34" charset="0"/>
                <a:ea typeface="华文细黑" pitchFamily="2" charset="-122"/>
                <a:cs typeface="Arial" pitchFamily="34" charset="0"/>
              </a:rPr>
              <a:t>2010</a:t>
            </a:r>
            <a:endParaRPr lang="zh-CN" altLang="en-US" b="1" i="1" dirty="0" smtClean="0">
              <a:solidFill>
                <a:schemeClr val="bg1">
                  <a:lumMod val="50000"/>
                </a:schemeClr>
              </a:solidFill>
              <a:latin typeface="Arial" pitchFamily="34" charset="0"/>
              <a:ea typeface="华文细黑" pitchFamily="2" charset="-122"/>
              <a:cs typeface="Arial" pitchFamily="34" charset="0"/>
            </a:endParaRPr>
          </a:p>
        </p:txBody>
      </p:sp>
      <p:sp>
        <p:nvSpPr>
          <p:cNvPr id="13" name="矩形 12"/>
          <p:cNvSpPr/>
          <p:nvPr/>
        </p:nvSpPr>
        <p:spPr>
          <a:xfrm>
            <a:off x="1078940" y="1566027"/>
            <a:ext cx="3584888" cy="372410"/>
          </a:xfrm>
          <a:prstGeom prst="rect">
            <a:avLst/>
          </a:prstGeom>
        </p:spPr>
        <p:txBody>
          <a:bodyPr wrap="square">
            <a:spAutoFit/>
          </a:bodyPr>
          <a:lstStyle/>
          <a:p>
            <a:pPr marL="263525" indent="-263525" algn="just">
              <a:lnSpc>
                <a:spcPct val="130000"/>
              </a:lnSpc>
              <a:buClr>
                <a:schemeClr val="bg1">
                  <a:lumMod val="75000"/>
                </a:schemeClr>
              </a:buClr>
              <a:buSzPct val="85000"/>
              <a:buFont typeface="Wingdings" pitchFamily="2" charset="2"/>
              <a:buChar char="ì"/>
            </a:pPr>
            <a:r>
              <a:rPr lang="zh-CN" altLang="en-US" sz="1400" dirty="0" smtClean="0">
                <a:solidFill>
                  <a:schemeClr val="tx1">
                    <a:lumMod val="75000"/>
                    <a:lumOff val="25000"/>
                  </a:schemeClr>
                </a:solidFill>
                <a:ea typeface="华文细黑" pitchFamily="2" charset="-122"/>
              </a:rPr>
              <a:t>公益组织的</a:t>
            </a:r>
            <a:r>
              <a:rPr lang="zh-CN" altLang="en-US" sz="1400" b="1" dirty="0" smtClean="0">
                <a:solidFill>
                  <a:schemeClr val="tx1">
                    <a:lumMod val="75000"/>
                    <a:lumOff val="25000"/>
                  </a:schemeClr>
                </a:solidFill>
                <a:ea typeface="华文细黑" pitchFamily="2" charset="-122"/>
              </a:rPr>
              <a:t>人力资源</a:t>
            </a:r>
            <a:r>
              <a:rPr lang="zh-CN" altLang="en-US" sz="1400" dirty="0" smtClean="0">
                <a:solidFill>
                  <a:schemeClr val="tx1">
                    <a:lumMod val="75000"/>
                    <a:lumOff val="25000"/>
                  </a:schemeClr>
                </a:solidFill>
                <a:ea typeface="华文细黑" pitchFamily="2" charset="-122"/>
              </a:rPr>
              <a:t>设置情况：</a:t>
            </a:r>
          </a:p>
        </p:txBody>
      </p:sp>
      <p:cxnSp>
        <p:nvCxnSpPr>
          <p:cNvPr id="14" name="直接连接符 13"/>
          <p:cNvCxnSpPr/>
          <p:nvPr/>
        </p:nvCxnSpPr>
        <p:spPr>
          <a:xfrm>
            <a:off x="4735542" y="1332185"/>
            <a:ext cx="0" cy="3142478"/>
          </a:xfrm>
          <a:prstGeom prst="line">
            <a:avLst/>
          </a:prstGeom>
          <a:ln>
            <a:solidFill>
              <a:srgbClr val="D9D9D9"/>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4855150" y="1128702"/>
            <a:ext cx="5533197" cy="932563"/>
          </a:xfrm>
          <a:prstGeom prst="rect">
            <a:avLst/>
          </a:prstGeom>
        </p:spPr>
        <p:txBody>
          <a:bodyPr wrap="square">
            <a:spAutoFit/>
          </a:bodyPr>
          <a:lstStyle/>
          <a:p>
            <a:pPr marL="263525" indent="-263525" algn="just">
              <a:lnSpc>
                <a:spcPct val="130000"/>
              </a:lnSpc>
              <a:buClr>
                <a:schemeClr val="bg1">
                  <a:lumMod val="75000"/>
                </a:schemeClr>
              </a:buClr>
              <a:buSzPct val="85000"/>
              <a:buFont typeface="Wingdings" pitchFamily="2" charset="2"/>
              <a:buChar char="ì"/>
            </a:pPr>
            <a:r>
              <a:rPr lang="zh-CN" altLang="en-US" sz="1400" dirty="0" smtClean="0">
                <a:solidFill>
                  <a:schemeClr val="tx1">
                    <a:lumMod val="75000"/>
                    <a:lumOff val="25000"/>
                  </a:schemeClr>
                </a:solidFill>
                <a:ea typeface="华文细黑" pitchFamily="2" charset="-122"/>
              </a:rPr>
              <a:t>专门岗位的出现意味着岗位专业化的提升，相应部门的设置则体现了管理的功能化。在设置了某一岗位的公益组织中，除筹资部和研究部外，岗位与部门匹配率均达到八成以上。</a:t>
            </a:r>
          </a:p>
        </p:txBody>
      </p:sp>
      <p:sp>
        <p:nvSpPr>
          <p:cNvPr id="17" name="矩形 16"/>
          <p:cNvSpPr/>
          <p:nvPr/>
        </p:nvSpPr>
        <p:spPr>
          <a:xfrm>
            <a:off x="-1" y="0"/>
            <a:ext cx="958531" cy="5400675"/>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9" name="TextBox 18"/>
          <p:cNvSpPr txBox="1"/>
          <p:nvPr/>
        </p:nvSpPr>
        <p:spPr>
          <a:xfrm>
            <a:off x="18436" y="339679"/>
            <a:ext cx="800219" cy="5060996"/>
          </a:xfrm>
          <a:prstGeom prst="rect">
            <a:avLst/>
          </a:prstGeom>
          <a:noFill/>
        </p:spPr>
        <p:txBody>
          <a:bodyPr vert="eaVert" wrap="square" rtlCol="0">
            <a:spAutoFit/>
          </a:bodyPr>
          <a:lstStyle/>
          <a:p>
            <a:r>
              <a:rPr lang="zh-CN" altLang="en-US" sz="1600" dirty="0" smtClean="0">
                <a:solidFill>
                  <a:schemeClr val="bg1"/>
                </a:solidFill>
                <a:latin typeface="微软雅黑" pitchFamily="34" charset="-122"/>
                <a:ea typeface="微软雅黑" pitchFamily="34" charset="-122"/>
              </a:rPr>
              <a:t>岗位、制度专业化有所提升，但需求与表现存在落差</a:t>
            </a:r>
            <a:r>
              <a:rPr lang="zh-CN" altLang="en-US" sz="2400" b="1" dirty="0" smtClean="0">
                <a:solidFill>
                  <a:schemeClr val="bg1"/>
                </a:solidFill>
                <a:latin typeface="微软雅黑" pitchFamily="34" charset="-122"/>
                <a:ea typeface="微软雅黑" pitchFamily="34" charset="-122"/>
              </a:rPr>
              <a:t>发现四</a:t>
            </a:r>
            <a:endParaRPr lang="zh-CN" altLang="en-US" sz="16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10"/>
          <p:cNvSpPr txBox="1">
            <a:spLocks noChangeArrowheads="1"/>
          </p:cNvSpPr>
          <p:nvPr/>
        </p:nvSpPr>
        <p:spPr bwMode="auto">
          <a:xfrm>
            <a:off x="5244810" y="1485895"/>
            <a:ext cx="5065603" cy="307777"/>
          </a:xfrm>
          <a:prstGeom prst="rect">
            <a:avLst/>
          </a:prstGeom>
          <a:noFill/>
          <a:ln w="9525" algn="ctr">
            <a:noFill/>
            <a:miter lim="800000"/>
            <a:headEnd/>
            <a:tailEnd/>
          </a:ln>
        </p:spPr>
        <p:txBody>
          <a:bodyPr wrap="square">
            <a:spAutoFit/>
          </a:bodyPr>
          <a:lstStyle/>
          <a:p>
            <a:pPr algn="ctr" fontAlgn="base">
              <a:spcBef>
                <a:spcPct val="0"/>
              </a:spcBef>
              <a:spcAft>
                <a:spcPct val="0"/>
              </a:spcAft>
            </a:pPr>
            <a:r>
              <a:rPr lang="zh-CN" altLang="en-US" sz="1400" b="1" dirty="0" smtClean="0">
                <a:solidFill>
                  <a:schemeClr val="tx1">
                    <a:lumMod val="75000"/>
                    <a:lumOff val="25000"/>
                  </a:schemeClr>
                </a:solidFill>
                <a:latin typeface="Arial" pitchFamily="34" charset="0"/>
                <a:ea typeface="华文细黑" pitchFamily="2" charset="-122"/>
                <a:cs typeface="Arial" pitchFamily="34" charset="0"/>
              </a:rPr>
              <a:t>附图  公益组织中人员已经建立的管理制度的明细（</a:t>
            </a:r>
            <a:r>
              <a:rPr lang="en-US" altLang="zh-CN" sz="1400" b="1" dirty="0" smtClean="0">
                <a:solidFill>
                  <a:schemeClr val="tx1">
                    <a:lumMod val="75000"/>
                    <a:lumOff val="25000"/>
                  </a:schemeClr>
                </a:solidFill>
                <a:latin typeface="Arial" pitchFamily="34" charset="0"/>
                <a:ea typeface="华文细黑" pitchFamily="2" charset="-122"/>
                <a:cs typeface="Arial" pitchFamily="34" charset="0"/>
              </a:rPr>
              <a:t>%</a:t>
            </a:r>
            <a:r>
              <a:rPr lang="zh-CN" altLang="en-US" sz="1400" b="1" dirty="0" smtClean="0">
                <a:solidFill>
                  <a:schemeClr val="tx1">
                    <a:lumMod val="75000"/>
                    <a:lumOff val="25000"/>
                  </a:schemeClr>
                </a:solidFill>
                <a:latin typeface="Arial" pitchFamily="34" charset="0"/>
                <a:ea typeface="华文细黑" pitchFamily="2" charset="-122"/>
                <a:cs typeface="Arial" pitchFamily="34" charset="0"/>
              </a:rPr>
              <a:t>）</a:t>
            </a:r>
            <a:endParaRPr lang="zh-CN" altLang="en-US" sz="1400" b="1" dirty="0">
              <a:solidFill>
                <a:schemeClr val="tx1">
                  <a:lumMod val="75000"/>
                  <a:lumOff val="25000"/>
                </a:schemeClr>
              </a:solidFill>
              <a:latin typeface="Arial" pitchFamily="34" charset="0"/>
              <a:ea typeface="华文细黑" pitchFamily="2" charset="-122"/>
              <a:cs typeface="Arial" pitchFamily="34" charset="0"/>
            </a:endParaRPr>
          </a:p>
        </p:txBody>
      </p:sp>
      <p:sp>
        <p:nvSpPr>
          <p:cNvPr id="23" name="矩形 22"/>
          <p:cNvSpPr/>
          <p:nvPr/>
        </p:nvSpPr>
        <p:spPr>
          <a:xfrm>
            <a:off x="1142596" y="1518505"/>
            <a:ext cx="3740754" cy="2539157"/>
          </a:xfrm>
          <a:prstGeom prst="rect">
            <a:avLst/>
          </a:prstGeom>
        </p:spPr>
        <p:txBody>
          <a:bodyPr wrap="square">
            <a:spAutoFit/>
          </a:bodyPr>
          <a:lstStyle/>
          <a:p>
            <a:pPr marL="357188" lvl="2" indent="-357188">
              <a:spcBef>
                <a:spcPts val="600"/>
              </a:spcBef>
              <a:buClr>
                <a:schemeClr val="bg1">
                  <a:lumMod val="75000"/>
                </a:schemeClr>
              </a:buClr>
              <a:buSzPct val="85000"/>
              <a:buFont typeface="Wingdings" pitchFamily="2" charset="2"/>
              <a:buChar char="ì"/>
              <a:defRPr/>
            </a:pPr>
            <a:r>
              <a:rPr lang="en-US" altLang="zh-CN" sz="1600" b="1" dirty="0" smtClean="0">
                <a:solidFill>
                  <a:srgbClr val="C00000"/>
                </a:solidFill>
                <a:latin typeface="Arial" pitchFamily="34" charset="0"/>
                <a:ea typeface="华文细黑" pitchFamily="2" charset="-122"/>
                <a:cs typeface="Arial" pitchFamily="34" charset="0"/>
              </a:rPr>
              <a:t> </a:t>
            </a:r>
            <a:r>
              <a:rPr lang="en-US" altLang="zh-CN" sz="4000" b="1" i="1" dirty="0" smtClean="0">
                <a:solidFill>
                  <a:srgbClr val="339966"/>
                </a:solidFill>
                <a:latin typeface="Arial" pitchFamily="34" charset="0"/>
                <a:ea typeface="微软雅黑" pitchFamily="34" charset="-122"/>
                <a:cs typeface="Arial" pitchFamily="34" charset="0"/>
              </a:rPr>
              <a:t>95%</a:t>
            </a:r>
            <a:r>
              <a:rPr lang="zh-CN" altLang="en-US" sz="1600" dirty="0" smtClean="0">
                <a:latin typeface="Arial" pitchFamily="34" charset="0"/>
                <a:ea typeface="华文细黑" pitchFamily="2" charset="-122"/>
                <a:cs typeface="Arial" pitchFamily="34" charset="0"/>
              </a:rPr>
              <a:t>公益组织建立或部分建立了人员管理制度。</a:t>
            </a:r>
            <a:endParaRPr lang="en-US" altLang="zh-CN" sz="1600" dirty="0" smtClean="0">
              <a:latin typeface="Arial" pitchFamily="34" charset="0"/>
              <a:ea typeface="华文细黑" pitchFamily="2" charset="-122"/>
              <a:cs typeface="Arial" pitchFamily="34" charset="0"/>
            </a:endParaRPr>
          </a:p>
          <a:p>
            <a:pPr marL="357188" lvl="2" indent="-357188">
              <a:spcBef>
                <a:spcPts val="600"/>
              </a:spcBef>
              <a:buClr>
                <a:schemeClr val="bg1">
                  <a:lumMod val="75000"/>
                </a:schemeClr>
              </a:buClr>
              <a:buSzPct val="85000"/>
              <a:buFont typeface="Wingdings" pitchFamily="2" charset="2"/>
              <a:buChar char="ì"/>
              <a:defRPr/>
            </a:pPr>
            <a:endParaRPr lang="en-US" altLang="zh-CN" sz="1600" dirty="0" smtClean="0">
              <a:latin typeface="Arial" pitchFamily="34" charset="0"/>
              <a:ea typeface="华文细黑" pitchFamily="2" charset="-122"/>
              <a:cs typeface="Arial" pitchFamily="34" charset="0"/>
            </a:endParaRPr>
          </a:p>
          <a:p>
            <a:pPr marL="357188" lvl="2" indent="-357188">
              <a:spcBef>
                <a:spcPts val="600"/>
              </a:spcBef>
              <a:buClr>
                <a:schemeClr val="bg1">
                  <a:lumMod val="75000"/>
                </a:schemeClr>
              </a:buClr>
              <a:buSzPct val="85000"/>
              <a:buFont typeface="Wingdings" pitchFamily="2" charset="2"/>
              <a:buChar char="ì"/>
              <a:defRPr/>
            </a:pPr>
            <a:r>
              <a:rPr lang="en-US" altLang="zh-CN" sz="1600" dirty="0" smtClean="0">
                <a:solidFill>
                  <a:srgbClr val="339966"/>
                </a:solidFill>
                <a:latin typeface="Arial" pitchFamily="34" charset="0"/>
                <a:ea typeface="华文细黑" pitchFamily="2" charset="-122"/>
                <a:cs typeface="Arial" pitchFamily="34" charset="0"/>
              </a:rPr>
              <a:t> </a:t>
            </a:r>
            <a:r>
              <a:rPr lang="en-US" altLang="zh-CN" sz="4000" b="1" i="1" dirty="0" smtClean="0">
                <a:solidFill>
                  <a:srgbClr val="339966"/>
                </a:solidFill>
                <a:latin typeface="Arial" pitchFamily="34" charset="0"/>
                <a:ea typeface="微软雅黑" pitchFamily="34" charset="-122"/>
                <a:cs typeface="Arial" pitchFamily="34" charset="0"/>
              </a:rPr>
              <a:t>73.6%</a:t>
            </a:r>
            <a:r>
              <a:rPr lang="zh-CN" altLang="en-US" sz="1600" dirty="0" smtClean="0">
                <a:solidFill>
                  <a:srgbClr val="339966"/>
                </a:solidFill>
                <a:latin typeface="Arial" pitchFamily="34" charset="0"/>
                <a:ea typeface="华文细黑" pitchFamily="2" charset="-122"/>
                <a:cs typeface="Arial" pitchFamily="34" charset="0"/>
              </a:rPr>
              <a:t>的</a:t>
            </a:r>
            <a:r>
              <a:rPr lang="zh-CN" altLang="en-US" sz="1600" dirty="0" smtClean="0">
                <a:latin typeface="Arial" pitchFamily="34" charset="0"/>
                <a:ea typeface="华文细黑" pitchFamily="2" charset="-122"/>
                <a:cs typeface="Arial" pitchFamily="34" charset="0"/>
              </a:rPr>
              <a:t>公益组织已建立员工培训管理制度。</a:t>
            </a:r>
            <a:endParaRPr lang="en-US" altLang="zh-CN" sz="1600" dirty="0" smtClean="0">
              <a:latin typeface="Arial" pitchFamily="34" charset="0"/>
              <a:ea typeface="华文细黑" pitchFamily="2" charset="-122"/>
              <a:cs typeface="Arial" pitchFamily="34" charset="0"/>
            </a:endParaRPr>
          </a:p>
          <a:p>
            <a:pPr marL="357188" lvl="2" indent="-357188">
              <a:spcBef>
                <a:spcPts val="600"/>
              </a:spcBef>
              <a:buClr>
                <a:schemeClr val="bg1">
                  <a:lumMod val="75000"/>
                </a:schemeClr>
              </a:buClr>
              <a:buSzPct val="85000"/>
              <a:buFont typeface="Wingdings" pitchFamily="2" charset="2"/>
              <a:buChar char="ì"/>
              <a:defRPr/>
            </a:pPr>
            <a:endParaRPr lang="en-US" altLang="zh-CN" sz="1600" dirty="0" smtClean="0">
              <a:latin typeface="Arial" pitchFamily="34" charset="0"/>
              <a:ea typeface="华文细黑" pitchFamily="2" charset="-122"/>
              <a:cs typeface="Arial" pitchFamily="34" charset="0"/>
            </a:endParaRPr>
          </a:p>
        </p:txBody>
      </p:sp>
      <p:graphicFrame>
        <p:nvGraphicFramePr>
          <p:cNvPr id="24" name="图表 23"/>
          <p:cNvGraphicFramePr/>
          <p:nvPr/>
        </p:nvGraphicFramePr>
        <p:xfrm>
          <a:off x="4933081" y="1914519"/>
          <a:ext cx="5011300" cy="3000396"/>
        </p:xfrm>
        <a:graphic>
          <a:graphicData uri="http://schemas.openxmlformats.org/drawingml/2006/chart">
            <c:chart xmlns:c="http://schemas.openxmlformats.org/drawingml/2006/chart" xmlns:r="http://schemas.openxmlformats.org/officeDocument/2006/relationships" r:id="rId2"/>
          </a:graphicData>
        </a:graphic>
      </p:graphicFrame>
      <p:sp>
        <p:nvSpPr>
          <p:cNvPr id="7" name="标题 1"/>
          <p:cNvSpPr txBox="1">
            <a:spLocks/>
          </p:cNvSpPr>
          <p:nvPr/>
        </p:nvSpPr>
        <p:spPr>
          <a:xfrm>
            <a:off x="294654" y="160369"/>
            <a:ext cx="10622143" cy="523745"/>
          </a:xfrm>
          <a:prstGeom prst="rect">
            <a:avLst/>
          </a:prstGeom>
        </p:spPr>
        <p:txBody>
          <a:bodyPr vert="horz" lIns="91440" tIns="45720" rIns="91440" bIns="45720" rtlCol="0" anchor="ctr">
            <a:noAutofit/>
          </a:bodyPr>
          <a:lstStyle/>
          <a:p>
            <a:pPr lvl="0">
              <a:spcBef>
                <a:spcPct val="0"/>
              </a:spcBef>
            </a:pPr>
            <a:endParaRPr lang="zh-CN" altLang="en-US" sz="2400" b="1" dirty="0" smtClean="0">
              <a:latin typeface="Arial" pitchFamily="34" charset="0"/>
              <a:ea typeface="华文细黑" pitchFamily="2" charset="-122"/>
              <a:cs typeface="Arial" pitchFamily="34" charset="0"/>
            </a:endParaRPr>
          </a:p>
        </p:txBody>
      </p:sp>
      <p:sp>
        <p:nvSpPr>
          <p:cNvPr id="8" name="圆角矩形 7"/>
          <p:cNvSpPr/>
          <p:nvPr/>
        </p:nvSpPr>
        <p:spPr>
          <a:xfrm>
            <a:off x="5244810" y="4057659"/>
            <a:ext cx="5065603" cy="500066"/>
          </a:xfrm>
          <a:prstGeom prst="roundRect">
            <a:avLst>
              <a:gd name="adj" fmla="val 6141"/>
            </a:avLst>
          </a:prstGeom>
          <a:noFill/>
          <a:ln w="127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1200" b="1" dirty="0">
              <a:solidFill>
                <a:srgbClr val="FC8C4E"/>
              </a:solidFill>
              <a:latin typeface="Arial" pitchFamily="34" charset="0"/>
              <a:ea typeface="微软雅黑" pitchFamily="34" charset="-122"/>
              <a:cs typeface="Arial" pitchFamily="34" charset="0"/>
            </a:endParaRPr>
          </a:p>
        </p:txBody>
      </p:sp>
      <p:sp>
        <p:nvSpPr>
          <p:cNvPr id="10" name="标题 9"/>
          <p:cNvSpPr>
            <a:spLocks noGrp="1"/>
          </p:cNvSpPr>
          <p:nvPr>
            <p:ph type="title"/>
          </p:nvPr>
        </p:nvSpPr>
        <p:spPr>
          <a:xfrm>
            <a:off x="986436" y="128570"/>
            <a:ext cx="9587492" cy="523745"/>
          </a:xfrm>
        </p:spPr>
        <p:txBody>
          <a:bodyPr/>
          <a:lstStyle/>
          <a:p>
            <a:pPr rtl="0" eaLnBrk="1" latinLnBrk="0" hangingPunct="1"/>
            <a:r>
              <a:rPr lang="zh-CN" altLang="en-US" dirty="0" smtClean="0"/>
              <a:t>各公益组织普遍建立各项制度规定</a:t>
            </a:r>
            <a:endParaRPr lang="zh-CN" dirty="0" smtClean="0"/>
          </a:p>
        </p:txBody>
      </p:sp>
      <p:sp>
        <p:nvSpPr>
          <p:cNvPr id="11" name="矩形 10"/>
          <p:cNvSpPr/>
          <p:nvPr/>
        </p:nvSpPr>
        <p:spPr>
          <a:xfrm>
            <a:off x="-1" y="0"/>
            <a:ext cx="958531" cy="5400675"/>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2" name="TextBox 11"/>
          <p:cNvSpPr txBox="1"/>
          <p:nvPr/>
        </p:nvSpPr>
        <p:spPr>
          <a:xfrm>
            <a:off x="18436" y="339679"/>
            <a:ext cx="800219" cy="5060996"/>
          </a:xfrm>
          <a:prstGeom prst="rect">
            <a:avLst/>
          </a:prstGeom>
          <a:noFill/>
        </p:spPr>
        <p:txBody>
          <a:bodyPr vert="eaVert" wrap="square" rtlCol="0">
            <a:spAutoFit/>
          </a:bodyPr>
          <a:lstStyle/>
          <a:p>
            <a:r>
              <a:rPr lang="zh-CN" altLang="en-US" sz="1600" dirty="0" smtClean="0">
                <a:solidFill>
                  <a:schemeClr val="bg1"/>
                </a:solidFill>
                <a:latin typeface="微软雅黑" pitchFamily="34" charset="-122"/>
                <a:ea typeface="微软雅黑" pitchFamily="34" charset="-122"/>
              </a:rPr>
              <a:t>岗位、制度专业化有所提升，但需求与表现存在落差</a:t>
            </a:r>
            <a:r>
              <a:rPr lang="zh-CN" altLang="en-US" sz="2400" b="1" dirty="0" smtClean="0">
                <a:solidFill>
                  <a:schemeClr val="bg1"/>
                </a:solidFill>
                <a:latin typeface="微软雅黑" pitchFamily="34" charset="-122"/>
                <a:ea typeface="微软雅黑" pitchFamily="34" charset="-122"/>
              </a:rPr>
              <a:t>发现四</a:t>
            </a:r>
            <a:endParaRPr lang="zh-CN" altLang="en-US" sz="16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86436" y="160369"/>
            <a:ext cx="9070167" cy="523745"/>
          </a:xfrm>
        </p:spPr>
        <p:txBody>
          <a:bodyPr/>
          <a:lstStyle/>
          <a:p>
            <a:r>
              <a:rPr lang="zh-CN" altLang="en-US" sz="2400" dirty="0" smtClean="0"/>
              <a:t>筹资、公关传播和人力资源岗位表现与管理者需求有较大差距</a:t>
            </a:r>
            <a:endParaRPr lang="zh-CN" altLang="en-US" sz="2400" dirty="0"/>
          </a:p>
        </p:txBody>
      </p:sp>
      <p:grpSp>
        <p:nvGrpSpPr>
          <p:cNvPr id="15" name="组合 14"/>
          <p:cNvGrpSpPr/>
          <p:nvPr/>
        </p:nvGrpSpPr>
        <p:grpSpPr>
          <a:xfrm>
            <a:off x="923087" y="1724045"/>
            <a:ext cx="9269393" cy="3089283"/>
            <a:chOff x="589874" y="1435533"/>
            <a:chExt cx="8786873" cy="3465078"/>
          </a:xfrm>
        </p:grpSpPr>
        <p:graphicFrame>
          <p:nvGraphicFramePr>
            <p:cNvPr id="3" name="图表 2"/>
            <p:cNvGraphicFramePr/>
            <p:nvPr/>
          </p:nvGraphicFramePr>
          <p:xfrm>
            <a:off x="589874" y="1916302"/>
            <a:ext cx="8786873" cy="2984309"/>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a:spLocks noChangeArrowheads="1"/>
            </p:cNvSpPr>
            <p:nvPr/>
          </p:nvSpPr>
          <p:spPr bwMode="auto">
            <a:xfrm>
              <a:off x="2184514" y="1435533"/>
              <a:ext cx="6000792" cy="345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zh-CN" altLang="en-US" sz="1400" b="1" dirty="0" smtClean="0">
                  <a:solidFill>
                    <a:schemeClr val="tx1">
                      <a:lumMod val="75000"/>
                      <a:lumOff val="25000"/>
                    </a:schemeClr>
                  </a:solidFill>
                  <a:latin typeface="Arial" pitchFamily="34" charset="0"/>
                  <a:ea typeface="华文细黑" pitchFamily="2" charset="-122"/>
                  <a:cs typeface="Arial" pitchFamily="34" charset="0"/>
                </a:rPr>
                <a:t>附图  从业者的岗位能力自评情况和高管满意度的对比情况（</a:t>
              </a:r>
              <a:r>
                <a:rPr lang="en-US" altLang="zh-CN" sz="1400" b="1" dirty="0" smtClean="0">
                  <a:solidFill>
                    <a:schemeClr val="tx1">
                      <a:lumMod val="75000"/>
                      <a:lumOff val="25000"/>
                    </a:schemeClr>
                  </a:solidFill>
                  <a:latin typeface="Arial" pitchFamily="34" charset="0"/>
                  <a:ea typeface="华文细黑" pitchFamily="2" charset="-122"/>
                  <a:cs typeface="Arial" pitchFamily="34" charset="0"/>
                </a:rPr>
                <a:t>%</a:t>
              </a:r>
              <a:r>
                <a:rPr lang="zh-CN" altLang="en-US" sz="1400" b="1" dirty="0" smtClean="0">
                  <a:solidFill>
                    <a:schemeClr val="tx1">
                      <a:lumMod val="75000"/>
                      <a:lumOff val="25000"/>
                    </a:schemeClr>
                  </a:solidFill>
                  <a:latin typeface="Arial" pitchFamily="34" charset="0"/>
                  <a:ea typeface="华文细黑" pitchFamily="2" charset="-122"/>
                  <a:cs typeface="Arial" pitchFamily="34" charset="0"/>
                </a:rPr>
                <a:t>）</a:t>
              </a:r>
            </a:p>
          </p:txBody>
        </p:sp>
        <p:sp>
          <p:nvSpPr>
            <p:cNvPr id="6" name="圆角矩形 5"/>
            <p:cNvSpPr/>
            <p:nvPr/>
          </p:nvSpPr>
          <p:spPr>
            <a:xfrm>
              <a:off x="2888442" y="2331189"/>
              <a:ext cx="857256" cy="2012224"/>
            </a:xfrm>
            <a:prstGeom prst="roundRect">
              <a:avLst>
                <a:gd name="adj" fmla="val 7219"/>
              </a:avLst>
            </a:prstGeom>
            <a:noFill/>
            <a:ln w="12700">
              <a:solidFill>
                <a:srgbClr val="D9D9D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1200" b="1" dirty="0">
                <a:solidFill>
                  <a:srgbClr val="FC8C4E"/>
                </a:solidFill>
                <a:latin typeface="华文细黑" pitchFamily="2" charset="-122"/>
                <a:ea typeface="华文细黑" pitchFamily="2" charset="-122"/>
              </a:endParaRPr>
            </a:p>
          </p:txBody>
        </p:sp>
        <p:sp>
          <p:nvSpPr>
            <p:cNvPr id="7" name="圆角矩形 6"/>
            <p:cNvSpPr/>
            <p:nvPr/>
          </p:nvSpPr>
          <p:spPr>
            <a:xfrm>
              <a:off x="1993086" y="2331189"/>
              <a:ext cx="857256" cy="2012224"/>
            </a:xfrm>
            <a:prstGeom prst="roundRect">
              <a:avLst>
                <a:gd name="adj" fmla="val 7219"/>
              </a:avLst>
            </a:prstGeom>
            <a:noFill/>
            <a:ln w="12700">
              <a:solidFill>
                <a:srgbClr val="D9D9D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1200" b="1" dirty="0">
                <a:solidFill>
                  <a:srgbClr val="FC8C4E"/>
                </a:solidFill>
                <a:latin typeface="华文细黑" pitchFamily="2" charset="-122"/>
                <a:ea typeface="华文细黑" pitchFamily="2" charset="-122"/>
              </a:endParaRPr>
            </a:p>
          </p:txBody>
        </p:sp>
        <p:sp>
          <p:nvSpPr>
            <p:cNvPr id="8" name="圆角矩形 7"/>
            <p:cNvSpPr/>
            <p:nvPr/>
          </p:nvSpPr>
          <p:spPr>
            <a:xfrm>
              <a:off x="7308073" y="2402626"/>
              <a:ext cx="857256" cy="2012224"/>
            </a:xfrm>
            <a:prstGeom prst="roundRect">
              <a:avLst>
                <a:gd name="adj" fmla="val 7219"/>
              </a:avLst>
            </a:prstGeom>
            <a:noFill/>
            <a:ln w="12700">
              <a:solidFill>
                <a:srgbClr val="D9D9D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1200" b="1" dirty="0">
                <a:solidFill>
                  <a:srgbClr val="FC8C4E"/>
                </a:solidFill>
                <a:latin typeface="华文细黑" pitchFamily="2" charset="-122"/>
                <a:ea typeface="华文细黑" pitchFamily="2" charset="-122"/>
              </a:endParaRPr>
            </a:p>
          </p:txBody>
        </p:sp>
        <p:sp>
          <p:nvSpPr>
            <p:cNvPr id="9" name="矩形 8"/>
            <p:cNvSpPr/>
            <p:nvPr/>
          </p:nvSpPr>
          <p:spPr>
            <a:xfrm>
              <a:off x="3055130" y="3986220"/>
              <a:ext cx="643125" cy="276172"/>
            </a:xfrm>
            <a:prstGeom prst="rect">
              <a:avLst/>
            </a:prstGeom>
          </p:spPr>
          <p:txBody>
            <a:bodyPr wrap="square">
              <a:spAutoFit/>
            </a:bodyPr>
            <a:lstStyle/>
            <a:p>
              <a:r>
                <a:rPr lang="en-US" altLang="zh-CN" sz="1000" b="1" dirty="0" smtClean="0">
                  <a:solidFill>
                    <a:srgbClr val="339966"/>
                  </a:solidFill>
                  <a:latin typeface="Arial" pitchFamily="34" charset="0"/>
                  <a:ea typeface="华文细黑" pitchFamily="2" charset="-122"/>
                  <a:cs typeface="Arial" pitchFamily="34" charset="0"/>
                </a:rPr>
                <a:t>1</a:t>
              </a:r>
              <a:r>
                <a:rPr lang="zh-CN" altLang="en-US" sz="1000" b="1" dirty="0" smtClean="0">
                  <a:solidFill>
                    <a:srgbClr val="339966"/>
                  </a:solidFill>
                  <a:latin typeface="Arial" pitchFamily="34" charset="0"/>
                  <a:ea typeface="华文细黑" pitchFamily="2" charset="-122"/>
                  <a:cs typeface="Arial" pitchFamily="34" charset="0"/>
                </a:rPr>
                <a:t>筹资</a:t>
              </a:r>
              <a:endParaRPr lang="zh-CN" altLang="en-US" sz="1000" b="1" dirty="0">
                <a:solidFill>
                  <a:srgbClr val="339966"/>
                </a:solidFill>
                <a:latin typeface="Arial" pitchFamily="34" charset="0"/>
                <a:ea typeface="华文细黑" pitchFamily="2" charset="-122"/>
                <a:cs typeface="Arial" pitchFamily="34" charset="0"/>
              </a:endParaRPr>
            </a:p>
          </p:txBody>
        </p:sp>
        <p:sp>
          <p:nvSpPr>
            <p:cNvPr id="10" name="矩形 9"/>
            <p:cNvSpPr/>
            <p:nvPr/>
          </p:nvSpPr>
          <p:spPr>
            <a:xfrm>
              <a:off x="1945461" y="3986220"/>
              <a:ext cx="787889" cy="276172"/>
            </a:xfrm>
            <a:prstGeom prst="rect">
              <a:avLst/>
            </a:prstGeom>
          </p:spPr>
          <p:txBody>
            <a:bodyPr wrap="none">
              <a:spAutoFit/>
            </a:bodyPr>
            <a:lstStyle/>
            <a:p>
              <a:r>
                <a:rPr lang="en-US" altLang="zh-CN" sz="1000" b="1" dirty="0" smtClean="0">
                  <a:solidFill>
                    <a:srgbClr val="339966"/>
                  </a:solidFill>
                  <a:latin typeface="Arial" pitchFamily="34" charset="0"/>
                  <a:ea typeface="华文细黑" pitchFamily="2" charset="-122"/>
                  <a:cs typeface="Arial" pitchFamily="34" charset="0"/>
                </a:rPr>
                <a:t>2 </a:t>
              </a:r>
              <a:r>
                <a:rPr lang="zh-CN" altLang="en-US" sz="1000" b="1" dirty="0" smtClean="0">
                  <a:solidFill>
                    <a:srgbClr val="339966"/>
                  </a:solidFill>
                  <a:latin typeface="Arial" pitchFamily="34" charset="0"/>
                  <a:ea typeface="华文细黑" pitchFamily="2" charset="-122"/>
                  <a:cs typeface="Arial" pitchFamily="34" charset="0"/>
                </a:rPr>
                <a:t>公关传播</a:t>
              </a:r>
              <a:endParaRPr lang="zh-CN" altLang="en-US" sz="1000" b="1" dirty="0">
                <a:solidFill>
                  <a:srgbClr val="339966"/>
                </a:solidFill>
                <a:latin typeface="Arial" pitchFamily="34" charset="0"/>
                <a:ea typeface="华文细黑" pitchFamily="2" charset="-122"/>
                <a:cs typeface="Arial" pitchFamily="34" charset="0"/>
              </a:endParaRPr>
            </a:p>
          </p:txBody>
        </p:sp>
        <p:sp>
          <p:nvSpPr>
            <p:cNvPr id="11" name="矩形 10"/>
            <p:cNvSpPr/>
            <p:nvPr/>
          </p:nvSpPr>
          <p:spPr>
            <a:xfrm>
              <a:off x="7284260" y="4057658"/>
              <a:ext cx="753305" cy="276172"/>
            </a:xfrm>
            <a:prstGeom prst="rect">
              <a:avLst/>
            </a:prstGeom>
          </p:spPr>
          <p:txBody>
            <a:bodyPr wrap="none">
              <a:spAutoFit/>
            </a:bodyPr>
            <a:lstStyle/>
            <a:p>
              <a:r>
                <a:rPr lang="en-US" altLang="zh-CN" sz="1000" b="1" dirty="0" smtClean="0">
                  <a:solidFill>
                    <a:srgbClr val="339966"/>
                  </a:solidFill>
                  <a:latin typeface="Arial" pitchFamily="34" charset="0"/>
                  <a:ea typeface="华文细黑" pitchFamily="2" charset="-122"/>
                  <a:cs typeface="Arial" pitchFamily="34" charset="0"/>
                </a:rPr>
                <a:t>3</a:t>
              </a:r>
              <a:r>
                <a:rPr lang="zh-CN" altLang="en-US" sz="1000" b="1" dirty="0" smtClean="0">
                  <a:solidFill>
                    <a:srgbClr val="339966"/>
                  </a:solidFill>
                  <a:latin typeface="Arial" pitchFamily="34" charset="0"/>
                  <a:ea typeface="华文细黑" pitchFamily="2" charset="-122"/>
                  <a:cs typeface="Arial" pitchFamily="34" charset="0"/>
                </a:rPr>
                <a:t>人力资源</a:t>
              </a:r>
              <a:endParaRPr lang="zh-CN" altLang="en-US" sz="1000" b="1" dirty="0">
                <a:solidFill>
                  <a:srgbClr val="339966"/>
                </a:solidFill>
                <a:latin typeface="Arial" pitchFamily="34" charset="0"/>
                <a:ea typeface="华文细黑" pitchFamily="2" charset="-122"/>
                <a:cs typeface="Arial" pitchFamily="34" charset="0"/>
              </a:endParaRPr>
            </a:p>
          </p:txBody>
        </p:sp>
      </p:grpSp>
      <p:sp>
        <p:nvSpPr>
          <p:cNvPr id="12" name="矩形 11"/>
          <p:cNvSpPr/>
          <p:nvPr/>
        </p:nvSpPr>
        <p:spPr>
          <a:xfrm>
            <a:off x="958530" y="914387"/>
            <a:ext cx="9429816" cy="707886"/>
          </a:xfrm>
          <a:prstGeom prst="rect">
            <a:avLst/>
          </a:prstGeom>
        </p:spPr>
        <p:txBody>
          <a:bodyPr wrap="square">
            <a:spAutoFit/>
          </a:bodyPr>
          <a:lstStyle/>
          <a:p>
            <a:pPr indent="266700">
              <a:buClr>
                <a:schemeClr val="bg1">
                  <a:lumMod val="75000"/>
                </a:schemeClr>
              </a:buClr>
              <a:buSzPct val="85000"/>
              <a:buFont typeface="Wingdings" pitchFamily="2" charset="2"/>
              <a:buChar char="ì"/>
            </a:pPr>
            <a:r>
              <a:rPr lang="zh-CN" altLang="en-US" sz="1400" dirty="0" smtClean="0">
                <a:solidFill>
                  <a:schemeClr val="tx1">
                    <a:lumMod val="75000"/>
                    <a:lumOff val="25000"/>
                  </a:schemeClr>
                </a:solidFill>
                <a:latin typeface="Arial" pitchFamily="34" charset="0"/>
                <a:ea typeface="华文细黑" pitchFamily="2" charset="-122"/>
                <a:cs typeface="Arial" pitchFamily="34" charset="0"/>
              </a:rPr>
              <a:t>仅</a:t>
            </a:r>
            <a:r>
              <a:rPr lang="en-US" altLang="zh-CN" sz="4000" b="1" i="1" dirty="0" smtClean="0">
                <a:solidFill>
                  <a:srgbClr val="339966"/>
                </a:solidFill>
                <a:latin typeface="Arial" pitchFamily="34" charset="0"/>
                <a:ea typeface="华文细黑" pitchFamily="2" charset="-122"/>
                <a:cs typeface="Arial" pitchFamily="34" charset="0"/>
              </a:rPr>
              <a:t>71.3</a:t>
            </a:r>
            <a:r>
              <a:rPr lang="en-US" altLang="zh-CN" sz="4000" dirty="0" smtClean="0">
                <a:solidFill>
                  <a:srgbClr val="339966"/>
                </a:solidFill>
                <a:latin typeface="Arial" pitchFamily="34" charset="0"/>
                <a:ea typeface="华文细黑" pitchFamily="2" charset="-122"/>
                <a:cs typeface="Arial" pitchFamily="34" charset="0"/>
              </a:rPr>
              <a:t>%</a:t>
            </a:r>
            <a:r>
              <a:rPr lang="zh-CN" altLang="en-US" sz="1400" dirty="0" smtClean="0">
                <a:solidFill>
                  <a:schemeClr val="tx1">
                    <a:lumMod val="75000"/>
                    <a:lumOff val="25000"/>
                  </a:schemeClr>
                </a:solidFill>
                <a:latin typeface="Arial" pitchFamily="34" charset="0"/>
                <a:ea typeface="华文细黑" pitchFamily="2" charset="-122"/>
                <a:cs typeface="Arial" pitchFamily="34" charset="0"/>
              </a:rPr>
              <a:t>从业者认为自己与从事岗位能力匹配，工作热情虽高但没有体现到工作结果上。</a:t>
            </a:r>
            <a:endParaRPr lang="zh-CN" altLang="en-US" sz="1400" dirty="0">
              <a:solidFill>
                <a:schemeClr val="tx1">
                  <a:lumMod val="75000"/>
                  <a:lumOff val="25000"/>
                </a:schemeClr>
              </a:solidFill>
              <a:latin typeface="Arial" pitchFamily="34" charset="0"/>
              <a:ea typeface="华文细黑" pitchFamily="2" charset="-122"/>
              <a:cs typeface="Arial" pitchFamily="34" charset="0"/>
            </a:endParaRPr>
          </a:p>
        </p:txBody>
      </p:sp>
      <p:sp>
        <p:nvSpPr>
          <p:cNvPr id="14" name="矩形 13"/>
          <p:cNvSpPr/>
          <p:nvPr/>
        </p:nvSpPr>
        <p:spPr>
          <a:xfrm>
            <a:off x="-1" y="0"/>
            <a:ext cx="958531" cy="5400675"/>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8" name="TextBox 17"/>
          <p:cNvSpPr txBox="1"/>
          <p:nvPr/>
        </p:nvSpPr>
        <p:spPr>
          <a:xfrm>
            <a:off x="18436" y="339679"/>
            <a:ext cx="800219" cy="5060996"/>
          </a:xfrm>
          <a:prstGeom prst="rect">
            <a:avLst/>
          </a:prstGeom>
          <a:noFill/>
        </p:spPr>
        <p:txBody>
          <a:bodyPr vert="eaVert" wrap="square" rtlCol="0">
            <a:spAutoFit/>
          </a:bodyPr>
          <a:lstStyle/>
          <a:p>
            <a:r>
              <a:rPr lang="zh-CN" altLang="en-US" sz="1600" dirty="0" smtClean="0">
                <a:solidFill>
                  <a:schemeClr val="bg1"/>
                </a:solidFill>
                <a:latin typeface="微软雅黑" pitchFamily="34" charset="-122"/>
                <a:ea typeface="微软雅黑" pitchFamily="34" charset="-122"/>
              </a:rPr>
              <a:t>岗位、制度专业化有所提升，但需求与表现存在落差</a:t>
            </a:r>
            <a:r>
              <a:rPr lang="zh-CN" altLang="en-US" sz="2400" b="1" dirty="0" smtClean="0">
                <a:solidFill>
                  <a:schemeClr val="bg1"/>
                </a:solidFill>
                <a:latin typeface="微软雅黑" pitchFamily="34" charset="-122"/>
                <a:ea typeface="微软雅黑" pitchFamily="34" charset="-122"/>
              </a:rPr>
              <a:t>发现四</a:t>
            </a:r>
            <a:endParaRPr lang="zh-CN" altLang="en-US" sz="16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0363" y="160369"/>
            <a:ext cx="8283877" cy="523745"/>
          </a:xfrm>
        </p:spPr>
        <p:txBody>
          <a:bodyPr/>
          <a:lstStyle/>
          <a:p>
            <a:r>
              <a:rPr lang="zh-CN" altLang="en-US" sz="2400" dirty="0" smtClean="0"/>
              <a:t>公关传播和筹资等重要岗位</a:t>
            </a:r>
            <a:r>
              <a:rPr lang="zh-CN" altLang="en-US" sz="2400" dirty="0" smtClean="0"/>
              <a:t>工作人员素质亟待</a:t>
            </a:r>
            <a:r>
              <a:rPr lang="zh-CN" altLang="en-US" sz="2400" dirty="0" smtClean="0"/>
              <a:t>提升</a:t>
            </a:r>
            <a:endParaRPr lang="zh-CN" altLang="en-US" sz="2400" dirty="0"/>
          </a:p>
        </p:txBody>
      </p:sp>
      <p:graphicFrame>
        <p:nvGraphicFramePr>
          <p:cNvPr id="3" name="图表 2"/>
          <p:cNvGraphicFramePr>
            <a:graphicFrameLocks/>
          </p:cNvGraphicFramePr>
          <p:nvPr/>
        </p:nvGraphicFramePr>
        <p:xfrm>
          <a:off x="1192328" y="914388"/>
          <a:ext cx="5857985" cy="3857652"/>
        </p:xfrm>
        <a:graphic>
          <a:graphicData uri="http://schemas.openxmlformats.org/drawingml/2006/chart">
            <c:chart xmlns:c="http://schemas.openxmlformats.org/drawingml/2006/chart" xmlns:r="http://schemas.openxmlformats.org/officeDocument/2006/relationships" r:id="rId2"/>
          </a:graphicData>
        </a:graphic>
      </p:graphicFrame>
      <p:sp>
        <p:nvSpPr>
          <p:cNvPr id="4" name="矩形 3"/>
          <p:cNvSpPr/>
          <p:nvPr/>
        </p:nvSpPr>
        <p:spPr>
          <a:xfrm>
            <a:off x="7207421" y="1084798"/>
            <a:ext cx="3299276" cy="3631763"/>
          </a:xfrm>
          <a:prstGeom prst="rect">
            <a:avLst/>
          </a:prstGeom>
        </p:spPr>
        <p:txBody>
          <a:bodyPr wrap="square">
            <a:spAutoFit/>
          </a:bodyPr>
          <a:lstStyle/>
          <a:p>
            <a:pPr marL="188913" indent="-188913">
              <a:lnSpc>
                <a:spcPts val="1900"/>
              </a:lnSpc>
              <a:spcBef>
                <a:spcPts val="1200"/>
              </a:spcBef>
              <a:buClr>
                <a:schemeClr val="bg1">
                  <a:lumMod val="75000"/>
                </a:schemeClr>
              </a:buClr>
              <a:buSzPct val="85000"/>
              <a:buFont typeface="Wingdings" pitchFamily="2" charset="2"/>
              <a:buChar char="ì"/>
            </a:pPr>
            <a:r>
              <a:rPr lang="zh-CN" altLang="en-US" sz="1200" spc="-50" dirty="0" smtClean="0">
                <a:latin typeface="Arial" pitchFamily="34" charset="0"/>
                <a:ea typeface="华文细黑" pitchFamily="2" charset="-122"/>
                <a:cs typeface="Arial" pitchFamily="34" charset="0"/>
              </a:rPr>
              <a:t>满意度重要性模是通过在决定岗位水平的改进次序时，通过重要性和满意度二个指标，将两者结合来计算改进的优先级。</a:t>
            </a:r>
          </a:p>
          <a:p>
            <a:pPr marL="188913" indent="-188913">
              <a:lnSpc>
                <a:spcPts val="1900"/>
              </a:lnSpc>
              <a:spcBef>
                <a:spcPts val="1200"/>
              </a:spcBef>
              <a:buClr>
                <a:schemeClr val="bg1">
                  <a:lumMod val="75000"/>
                </a:schemeClr>
              </a:buClr>
              <a:buSzPct val="85000"/>
            </a:pPr>
            <a:r>
              <a:rPr lang="zh-CN" altLang="en-US" sz="1200" b="1" dirty="0" smtClean="0">
                <a:latin typeface="Arial" pitchFamily="34" charset="0"/>
                <a:ea typeface="华文细黑" pitchFamily="2" charset="-122"/>
                <a:cs typeface="Arial" pitchFamily="34" charset="0"/>
              </a:rPr>
              <a:t>根据左图：</a:t>
            </a:r>
            <a:endParaRPr lang="en-US" altLang="zh-CN" sz="1200" b="1" dirty="0" smtClean="0">
              <a:latin typeface="Arial" pitchFamily="34" charset="0"/>
              <a:ea typeface="华文细黑" pitchFamily="2" charset="-122"/>
              <a:cs typeface="Arial" pitchFamily="34" charset="0"/>
            </a:endParaRPr>
          </a:p>
          <a:p>
            <a:pPr marL="188913" indent="-188913">
              <a:lnSpc>
                <a:spcPts val="1900"/>
              </a:lnSpc>
              <a:spcBef>
                <a:spcPts val="1200"/>
              </a:spcBef>
              <a:buClr>
                <a:schemeClr val="bg1">
                  <a:lumMod val="75000"/>
                </a:schemeClr>
              </a:buClr>
              <a:buSzPct val="85000"/>
              <a:buFont typeface="Wingdings" pitchFamily="2" charset="2"/>
              <a:buChar char="ì"/>
            </a:pPr>
            <a:r>
              <a:rPr lang="zh-CN" altLang="en-US" sz="1200" dirty="0" smtClean="0">
                <a:latin typeface="Arial" pitchFamily="34" charset="0"/>
                <a:ea typeface="华文细黑" pitchFamily="2" charset="-122"/>
                <a:cs typeface="Arial" pitchFamily="34" charset="0"/>
              </a:rPr>
              <a:t>项目管理岗位的重要性很高，认可度也非常高，应保持。</a:t>
            </a:r>
            <a:endParaRPr lang="en-US" altLang="zh-CN" sz="1200" dirty="0" smtClean="0">
              <a:latin typeface="Arial" pitchFamily="34" charset="0"/>
              <a:ea typeface="华文细黑" pitchFamily="2" charset="-122"/>
              <a:cs typeface="Arial" pitchFamily="34" charset="0"/>
            </a:endParaRPr>
          </a:p>
          <a:p>
            <a:pPr marL="188913" indent="-188913">
              <a:lnSpc>
                <a:spcPts val="1900"/>
              </a:lnSpc>
              <a:spcBef>
                <a:spcPts val="1200"/>
              </a:spcBef>
              <a:buClr>
                <a:schemeClr val="bg1">
                  <a:lumMod val="75000"/>
                </a:schemeClr>
              </a:buClr>
              <a:buSzPct val="85000"/>
              <a:buFont typeface="Wingdings" pitchFamily="2" charset="2"/>
              <a:buChar char="ì"/>
            </a:pPr>
            <a:r>
              <a:rPr lang="zh-CN" altLang="en-US" sz="1200" dirty="0" smtClean="0">
                <a:latin typeface="Arial" pitchFamily="34" charset="0"/>
                <a:ea typeface="华文细黑" pitchFamily="2" charset="-122"/>
                <a:cs typeface="Arial" pitchFamily="34" charset="0"/>
              </a:rPr>
              <a:t>公关传播和筹资岗位，重要性也比较高，但是满意度在整个行业中最低，应将培训内容、对象向该岗位适度倾斜。</a:t>
            </a:r>
            <a:endParaRPr lang="en-US" altLang="zh-CN" sz="1200" dirty="0" smtClean="0">
              <a:latin typeface="Arial" pitchFamily="34" charset="0"/>
              <a:ea typeface="华文细黑" pitchFamily="2" charset="-122"/>
              <a:cs typeface="Arial" pitchFamily="34" charset="0"/>
            </a:endParaRPr>
          </a:p>
          <a:p>
            <a:pPr marL="188913" indent="-188913">
              <a:lnSpc>
                <a:spcPts val="1900"/>
              </a:lnSpc>
              <a:spcBef>
                <a:spcPts val="1200"/>
              </a:spcBef>
              <a:buClr>
                <a:schemeClr val="bg1">
                  <a:lumMod val="75000"/>
                </a:schemeClr>
              </a:buClr>
              <a:buSzPct val="85000"/>
              <a:buFont typeface="Wingdings" pitchFamily="2" charset="2"/>
              <a:buChar char="ì"/>
            </a:pPr>
            <a:r>
              <a:rPr lang="zh-CN" altLang="en-US" sz="1200" dirty="0" smtClean="0">
                <a:latin typeface="Arial" pitchFamily="34" charset="0"/>
                <a:ea typeface="华文细黑" pitchFamily="2" charset="-122"/>
                <a:cs typeface="Arial" pitchFamily="34" charset="0"/>
              </a:rPr>
              <a:t>技术支持和人力资源作为职能岗位，重要性比业务岗位略低，但满意度水平也亟待提升。</a:t>
            </a:r>
            <a:endParaRPr lang="en-US" altLang="zh-CN" sz="1200" dirty="0" smtClean="0">
              <a:latin typeface="Arial" pitchFamily="34" charset="0"/>
              <a:ea typeface="华文细黑" pitchFamily="2" charset="-122"/>
              <a:cs typeface="Arial" pitchFamily="34" charset="0"/>
            </a:endParaRPr>
          </a:p>
        </p:txBody>
      </p:sp>
      <p:sp>
        <p:nvSpPr>
          <p:cNvPr id="5" name="矩形 4"/>
          <p:cNvSpPr/>
          <p:nvPr/>
        </p:nvSpPr>
        <p:spPr>
          <a:xfrm>
            <a:off x="3672485" y="923144"/>
            <a:ext cx="721705" cy="246221"/>
          </a:xfrm>
          <a:prstGeom prst="rect">
            <a:avLst/>
          </a:prstGeom>
        </p:spPr>
        <p:txBody>
          <a:bodyPr wrap="none">
            <a:spAutoFit/>
          </a:bodyPr>
          <a:lstStyle/>
          <a:p>
            <a:r>
              <a:rPr lang="zh-CN" altLang="en-US" sz="1000" b="1" dirty="0" smtClean="0">
                <a:latin typeface="Arial" pitchFamily="34" charset="0"/>
                <a:ea typeface="华文细黑" pitchFamily="2" charset="-122"/>
                <a:cs typeface="Arial" pitchFamily="34" charset="0"/>
              </a:rPr>
              <a:t>高满意度</a:t>
            </a:r>
            <a:endParaRPr lang="zh-CN" altLang="en-US" sz="1000" b="1" dirty="0">
              <a:latin typeface="Arial" pitchFamily="34" charset="0"/>
              <a:ea typeface="华文细黑" pitchFamily="2" charset="-122"/>
              <a:cs typeface="Arial" pitchFamily="34" charset="0"/>
            </a:endParaRPr>
          </a:p>
        </p:txBody>
      </p:sp>
      <p:sp>
        <p:nvSpPr>
          <p:cNvPr id="6" name="矩形 5"/>
          <p:cNvSpPr/>
          <p:nvPr/>
        </p:nvSpPr>
        <p:spPr>
          <a:xfrm>
            <a:off x="3693041" y="4428533"/>
            <a:ext cx="721705" cy="246221"/>
          </a:xfrm>
          <a:prstGeom prst="rect">
            <a:avLst/>
          </a:prstGeom>
        </p:spPr>
        <p:txBody>
          <a:bodyPr wrap="none">
            <a:spAutoFit/>
          </a:bodyPr>
          <a:lstStyle/>
          <a:p>
            <a:r>
              <a:rPr lang="zh-CN" altLang="en-US" sz="1000" b="1" dirty="0" smtClean="0">
                <a:latin typeface="Arial" pitchFamily="34" charset="0"/>
                <a:ea typeface="华文细黑" pitchFamily="2" charset="-122"/>
                <a:cs typeface="Arial" pitchFamily="34" charset="0"/>
              </a:rPr>
              <a:t>低满意度</a:t>
            </a:r>
            <a:endParaRPr lang="zh-CN" altLang="en-US" sz="1000" b="1" dirty="0">
              <a:latin typeface="Arial" pitchFamily="34" charset="0"/>
              <a:ea typeface="华文细黑" pitchFamily="2" charset="-122"/>
              <a:cs typeface="Arial" pitchFamily="34" charset="0"/>
            </a:endParaRPr>
          </a:p>
        </p:txBody>
      </p:sp>
      <p:sp>
        <p:nvSpPr>
          <p:cNvPr id="7" name="矩形 6"/>
          <p:cNvSpPr/>
          <p:nvPr/>
        </p:nvSpPr>
        <p:spPr>
          <a:xfrm>
            <a:off x="1258660" y="1846155"/>
            <a:ext cx="721705" cy="246221"/>
          </a:xfrm>
          <a:prstGeom prst="rect">
            <a:avLst/>
          </a:prstGeom>
        </p:spPr>
        <p:txBody>
          <a:bodyPr wrap="none">
            <a:spAutoFit/>
          </a:bodyPr>
          <a:lstStyle/>
          <a:p>
            <a:r>
              <a:rPr lang="zh-CN" altLang="en-US" sz="1000" b="1" dirty="0" smtClean="0">
                <a:latin typeface="Arial" pitchFamily="34" charset="0"/>
                <a:ea typeface="华文细黑" pitchFamily="2" charset="-122"/>
                <a:cs typeface="Arial" pitchFamily="34" charset="0"/>
              </a:rPr>
              <a:t>重要性低</a:t>
            </a:r>
            <a:endParaRPr lang="zh-CN" altLang="en-US" sz="1000" b="1" dirty="0">
              <a:latin typeface="Arial" pitchFamily="34" charset="0"/>
              <a:ea typeface="华文细黑" pitchFamily="2" charset="-122"/>
              <a:cs typeface="Arial" pitchFamily="34" charset="0"/>
            </a:endParaRPr>
          </a:p>
        </p:txBody>
      </p:sp>
      <p:sp>
        <p:nvSpPr>
          <p:cNvPr id="8" name="矩形 7"/>
          <p:cNvSpPr/>
          <p:nvPr/>
        </p:nvSpPr>
        <p:spPr>
          <a:xfrm>
            <a:off x="6282936" y="1835242"/>
            <a:ext cx="721705" cy="246221"/>
          </a:xfrm>
          <a:prstGeom prst="rect">
            <a:avLst/>
          </a:prstGeom>
        </p:spPr>
        <p:txBody>
          <a:bodyPr wrap="none">
            <a:spAutoFit/>
          </a:bodyPr>
          <a:lstStyle/>
          <a:p>
            <a:r>
              <a:rPr lang="zh-CN" altLang="en-US" sz="1000" b="1" dirty="0" smtClean="0">
                <a:latin typeface="Arial" pitchFamily="34" charset="0"/>
                <a:ea typeface="华文细黑" pitchFamily="2" charset="-122"/>
                <a:cs typeface="Arial" pitchFamily="34" charset="0"/>
              </a:rPr>
              <a:t>重要性高</a:t>
            </a:r>
            <a:endParaRPr lang="zh-CN" altLang="en-US" sz="1000" b="1" dirty="0">
              <a:latin typeface="Arial" pitchFamily="34" charset="0"/>
              <a:ea typeface="华文细黑" pitchFamily="2" charset="-122"/>
              <a:cs typeface="Arial" pitchFamily="34" charset="0"/>
            </a:endParaRPr>
          </a:p>
        </p:txBody>
      </p:sp>
      <p:sp>
        <p:nvSpPr>
          <p:cNvPr id="9" name="圆角矩形 8"/>
          <p:cNvSpPr/>
          <p:nvPr/>
        </p:nvSpPr>
        <p:spPr>
          <a:xfrm>
            <a:off x="1272104" y="842949"/>
            <a:ext cx="5743411" cy="4071966"/>
          </a:xfrm>
          <a:prstGeom prst="roundRect">
            <a:avLst>
              <a:gd name="adj" fmla="val 2974"/>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itchFamily="34" charset="0"/>
              <a:ea typeface="华文细黑" pitchFamily="2" charset="-122"/>
              <a:cs typeface="Arial" pitchFamily="34" charset="0"/>
            </a:endParaRPr>
          </a:p>
        </p:txBody>
      </p:sp>
      <p:sp>
        <p:nvSpPr>
          <p:cNvPr id="11" name="矩形 10"/>
          <p:cNvSpPr/>
          <p:nvPr/>
        </p:nvSpPr>
        <p:spPr>
          <a:xfrm>
            <a:off x="5478607" y="914390"/>
            <a:ext cx="1464636" cy="276999"/>
          </a:xfrm>
          <a:prstGeom prst="rect">
            <a:avLst/>
          </a:prstGeom>
        </p:spPr>
        <p:txBody>
          <a:bodyPr wrap="none">
            <a:spAutoFit/>
          </a:bodyPr>
          <a:lstStyle/>
          <a:p>
            <a:r>
              <a:rPr lang="zh-CN" altLang="en-US" sz="1200" b="1" dirty="0" smtClean="0">
                <a:solidFill>
                  <a:srgbClr val="339966"/>
                </a:solidFill>
                <a:latin typeface="Arial" pitchFamily="34" charset="0"/>
                <a:ea typeface="华文细黑" pitchFamily="2" charset="-122"/>
                <a:cs typeface="Arial" pitchFamily="34" charset="0"/>
              </a:rPr>
              <a:t>高重要性高满意度</a:t>
            </a:r>
            <a:endParaRPr lang="zh-CN" altLang="en-US" sz="1200" b="1" dirty="0">
              <a:solidFill>
                <a:srgbClr val="339966"/>
              </a:solidFill>
              <a:latin typeface="Arial" pitchFamily="34" charset="0"/>
              <a:ea typeface="华文细黑" pitchFamily="2" charset="-122"/>
              <a:cs typeface="Arial" pitchFamily="34" charset="0"/>
            </a:endParaRPr>
          </a:p>
        </p:txBody>
      </p:sp>
      <p:sp>
        <p:nvSpPr>
          <p:cNvPr id="12" name="矩形 11"/>
          <p:cNvSpPr/>
          <p:nvPr/>
        </p:nvSpPr>
        <p:spPr>
          <a:xfrm>
            <a:off x="5400675" y="4486291"/>
            <a:ext cx="1464636" cy="276999"/>
          </a:xfrm>
          <a:prstGeom prst="rect">
            <a:avLst/>
          </a:prstGeom>
        </p:spPr>
        <p:txBody>
          <a:bodyPr wrap="none">
            <a:spAutoFit/>
          </a:bodyPr>
          <a:lstStyle/>
          <a:p>
            <a:r>
              <a:rPr lang="zh-CN" altLang="en-US" sz="1200" b="1" dirty="0" smtClean="0">
                <a:solidFill>
                  <a:srgbClr val="339966"/>
                </a:solidFill>
                <a:latin typeface="Arial" pitchFamily="34" charset="0"/>
                <a:ea typeface="华文细黑" pitchFamily="2" charset="-122"/>
                <a:cs typeface="Arial" pitchFamily="34" charset="0"/>
              </a:rPr>
              <a:t>高重要性低满意度</a:t>
            </a:r>
            <a:endParaRPr lang="zh-CN" altLang="en-US" sz="1200" b="1" dirty="0">
              <a:solidFill>
                <a:srgbClr val="339966"/>
              </a:solidFill>
              <a:latin typeface="Arial" pitchFamily="34" charset="0"/>
              <a:ea typeface="华文细黑" pitchFamily="2" charset="-122"/>
              <a:cs typeface="Arial" pitchFamily="34" charset="0"/>
            </a:endParaRPr>
          </a:p>
        </p:txBody>
      </p:sp>
      <p:sp>
        <p:nvSpPr>
          <p:cNvPr id="13" name="矩形 12"/>
          <p:cNvSpPr/>
          <p:nvPr/>
        </p:nvSpPr>
        <p:spPr>
          <a:xfrm>
            <a:off x="1270258" y="914390"/>
            <a:ext cx="1464636" cy="276999"/>
          </a:xfrm>
          <a:prstGeom prst="rect">
            <a:avLst/>
          </a:prstGeom>
        </p:spPr>
        <p:txBody>
          <a:bodyPr wrap="none">
            <a:spAutoFit/>
          </a:bodyPr>
          <a:lstStyle/>
          <a:p>
            <a:r>
              <a:rPr lang="zh-CN" altLang="en-US" sz="1200" b="1" dirty="0" smtClean="0">
                <a:solidFill>
                  <a:srgbClr val="339966"/>
                </a:solidFill>
                <a:latin typeface="Arial" pitchFamily="34" charset="0"/>
                <a:ea typeface="华文细黑" pitchFamily="2" charset="-122"/>
                <a:cs typeface="Arial" pitchFamily="34" charset="0"/>
              </a:rPr>
              <a:t>低重要性高满意度</a:t>
            </a:r>
            <a:endParaRPr lang="zh-CN" altLang="en-US" sz="1200" b="1" dirty="0">
              <a:solidFill>
                <a:srgbClr val="339966"/>
              </a:solidFill>
              <a:latin typeface="Arial" pitchFamily="34" charset="0"/>
              <a:ea typeface="华文细黑" pitchFamily="2" charset="-122"/>
              <a:cs typeface="Arial" pitchFamily="34" charset="0"/>
            </a:endParaRPr>
          </a:p>
        </p:txBody>
      </p:sp>
      <p:sp>
        <p:nvSpPr>
          <p:cNvPr id="14" name="矩形 13"/>
          <p:cNvSpPr/>
          <p:nvPr/>
        </p:nvSpPr>
        <p:spPr>
          <a:xfrm>
            <a:off x="1238726" y="4486291"/>
            <a:ext cx="1464636" cy="276999"/>
          </a:xfrm>
          <a:prstGeom prst="rect">
            <a:avLst/>
          </a:prstGeom>
        </p:spPr>
        <p:txBody>
          <a:bodyPr wrap="none">
            <a:spAutoFit/>
          </a:bodyPr>
          <a:lstStyle/>
          <a:p>
            <a:r>
              <a:rPr lang="zh-CN" altLang="en-US" sz="1200" b="1" dirty="0" smtClean="0">
                <a:solidFill>
                  <a:srgbClr val="339966"/>
                </a:solidFill>
                <a:latin typeface="Arial" pitchFamily="34" charset="0"/>
                <a:ea typeface="华文细黑" pitchFamily="2" charset="-122"/>
                <a:cs typeface="Arial" pitchFamily="34" charset="0"/>
              </a:rPr>
              <a:t>低重要性低满意度</a:t>
            </a:r>
            <a:endParaRPr lang="zh-CN" altLang="en-US" sz="1200" b="1" dirty="0">
              <a:solidFill>
                <a:srgbClr val="339966"/>
              </a:solidFill>
              <a:latin typeface="Arial" pitchFamily="34" charset="0"/>
              <a:ea typeface="华文细黑" pitchFamily="2" charset="-122"/>
              <a:cs typeface="Arial" pitchFamily="34" charset="0"/>
            </a:endParaRPr>
          </a:p>
        </p:txBody>
      </p:sp>
      <p:sp>
        <p:nvSpPr>
          <p:cNvPr id="15" name="矩形 14"/>
          <p:cNvSpPr/>
          <p:nvPr/>
        </p:nvSpPr>
        <p:spPr>
          <a:xfrm>
            <a:off x="-1" y="0"/>
            <a:ext cx="958531" cy="5400675"/>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7" name="TextBox 16"/>
          <p:cNvSpPr txBox="1"/>
          <p:nvPr/>
        </p:nvSpPr>
        <p:spPr>
          <a:xfrm>
            <a:off x="18436" y="339679"/>
            <a:ext cx="800219" cy="5060996"/>
          </a:xfrm>
          <a:prstGeom prst="rect">
            <a:avLst/>
          </a:prstGeom>
          <a:noFill/>
        </p:spPr>
        <p:txBody>
          <a:bodyPr vert="eaVert" wrap="square" rtlCol="0">
            <a:spAutoFit/>
          </a:bodyPr>
          <a:lstStyle/>
          <a:p>
            <a:r>
              <a:rPr lang="zh-CN" altLang="en-US" sz="1600" dirty="0" smtClean="0">
                <a:solidFill>
                  <a:schemeClr val="bg1"/>
                </a:solidFill>
                <a:latin typeface="微软雅黑" pitchFamily="34" charset="-122"/>
                <a:ea typeface="微软雅黑" pitchFamily="34" charset="-122"/>
              </a:rPr>
              <a:t>岗位、制度专业化有所提升，但需求与表现存在落差</a:t>
            </a:r>
            <a:r>
              <a:rPr lang="zh-CN" altLang="en-US" sz="2400" b="1" dirty="0" smtClean="0">
                <a:solidFill>
                  <a:schemeClr val="bg1"/>
                </a:solidFill>
                <a:latin typeface="微软雅黑" pitchFamily="34" charset="-122"/>
                <a:ea typeface="微软雅黑" pitchFamily="34" charset="-122"/>
              </a:rPr>
              <a:t>发现四</a:t>
            </a:r>
            <a:endParaRPr lang="zh-CN" altLang="en-US" sz="1600" dirty="0">
              <a:solidFill>
                <a:schemeClr val="bg1"/>
              </a:solidFill>
              <a:latin typeface="微软雅黑" pitchFamily="34" charset="-122"/>
              <a:ea typeface="微软雅黑" pitchFamily="34" charset="-122"/>
            </a:endParaRPr>
          </a:p>
        </p:txBody>
      </p:sp>
      <p:sp>
        <p:nvSpPr>
          <p:cNvPr id="16" name="TextBox 15"/>
          <p:cNvSpPr txBox="1"/>
          <p:nvPr/>
        </p:nvSpPr>
        <p:spPr>
          <a:xfrm>
            <a:off x="7329501" y="4772039"/>
            <a:ext cx="3214710" cy="461665"/>
          </a:xfrm>
          <a:prstGeom prst="rect">
            <a:avLst/>
          </a:prstGeom>
          <a:noFill/>
        </p:spPr>
        <p:txBody>
          <a:bodyPr wrap="square" rtlCol="0">
            <a:spAutoFit/>
          </a:bodyPr>
          <a:lstStyle/>
          <a:p>
            <a:r>
              <a:rPr lang="zh-CN" altLang="en-US" sz="1200" dirty="0" smtClean="0">
                <a:latin typeface="Arial" pitchFamily="34" charset="0"/>
                <a:ea typeface="楷体_GB2312" pitchFamily="49" charset="-122"/>
                <a:cs typeface="Arial" pitchFamily="34" charset="0"/>
              </a:rPr>
              <a:t>注</a:t>
            </a:r>
            <a:r>
              <a:rPr lang="zh-CN" altLang="en-US" sz="1200" dirty="0" smtClean="0">
                <a:latin typeface="Arial" pitchFamily="34" charset="0"/>
                <a:ea typeface="楷体_GB2312" pitchFamily="49" charset="-122"/>
                <a:cs typeface="Arial" pitchFamily="34" charset="0"/>
              </a:rPr>
              <a:t>：此处的“满意度”指</a:t>
            </a:r>
            <a:r>
              <a:rPr lang="zh-CN" altLang="en-US" sz="1200" smtClean="0">
                <a:latin typeface="Arial" pitchFamily="34" charset="0"/>
                <a:ea typeface="楷体_GB2312" pitchFamily="49" charset="-122"/>
                <a:cs typeface="Arial" pitchFamily="34" charset="0"/>
              </a:rPr>
              <a:t>高管对不同岗位普通员工工作表现的满意度评价。</a:t>
            </a:r>
            <a:endParaRPr lang="zh-CN" altLang="en-US" sz="1200" dirty="0">
              <a:latin typeface="Arial" pitchFamily="34" charset="0"/>
              <a:ea typeface="楷体_GB2312" pitchFamily="49" charset="-122"/>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66457" y="342884"/>
            <a:ext cx="9090146" cy="523745"/>
          </a:xfrm>
        </p:spPr>
        <p:txBody>
          <a:bodyPr/>
          <a:lstStyle/>
          <a:p>
            <a:r>
              <a:rPr lang="zh-CN" altLang="en-US" sz="2400" dirty="0" smtClean="0"/>
              <a:t>近八成公益机构为员工提供培训</a:t>
            </a:r>
          </a:p>
        </p:txBody>
      </p:sp>
      <p:sp>
        <p:nvSpPr>
          <p:cNvPr id="7" name="矩形 6"/>
          <p:cNvSpPr/>
          <p:nvPr/>
        </p:nvSpPr>
        <p:spPr>
          <a:xfrm>
            <a:off x="1036463" y="1057264"/>
            <a:ext cx="4364212" cy="923330"/>
          </a:xfrm>
          <a:prstGeom prst="rect">
            <a:avLst/>
          </a:prstGeom>
        </p:spPr>
        <p:txBody>
          <a:bodyPr wrap="square">
            <a:spAutoFit/>
          </a:bodyPr>
          <a:lstStyle/>
          <a:p>
            <a:pPr marL="266700" indent="-266700" fontAlgn="base">
              <a:spcBef>
                <a:spcPts val="600"/>
              </a:spcBef>
              <a:spcAft>
                <a:spcPct val="0"/>
              </a:spcAft>
              <a:buClr>
                <a:schemeClr val="bg1">
                  <a:lumMod val="75000"/>
                </a:schemeClr>
              </a:buClr>
              <a:buSzPct val="85000"/>
              <a:buFont typeface="Wingdings" pitchFamily="2" charset="2"/>
              <a:buChar char="ì"/>
            </a:pPr>
            <a:r>
              <a:rPr lang="zh-CN" altLang="en-US" sz="1400" dirty="0" smtClean="0">
                <a:latin typeface="Arial" pitchFamily="34" charset="0"/>
                <a:ea typeface="微软雅黑" pitchFamily="34" charset="-122"/>
                <a:cs typeface="Arial" pitchFamily="34" charset="0"/>
              </a:rPr>
              <a:t>公益机构中，</a:t>
            </a:r>
            <a:r>
              <a:rPr lang="en-US" altLang="zh-CN" sz="4000" b="1" i="1" dirty="0" smtClean="0">
                <a:solidFill>
                  <a:srgbClr val="339966"/>
                </a:solidFill>
                <a:latin typeface="Arial" pitchFamily="34" charset="0"/>
                <a:ea typeface="微软雅黑" pitchFamily="34" charset="-122"/>
                <a:cs typeface="Arial" pitchFamily="34" charset="0"/>
              </a:rPr>
              <a:t>83.1</a:t>
            </a:r>
            <a:r>
              <a:rPr lang="en-US" altLang="zh-CN" sz="4000" i="1" dirty="0" smtClean="0">
                <a:solidFill>
                  <a:srgbClr val="339966"/>
                </a:solidFill>
                <a:latin typeface="Arial" pitchFamily="34" charset="0"/>
                <a:ea typeface="华文细黑" pitchFamily="2" charset="-122"/>
                <a:cs typeface="Arial" pitchFamily="34" charset="0"/>
              </a:rPr>
              <a:t>%</a:t>
            </a:r>
            <a:r>
              <a:rPr lang="zh-CN" altLang="en-US" sz="1400" dirty="0" smtClean="0">
                <a:latin typeface="Arial" pitchFamily="34" charset="0"/>
                <a:ea typeface="微软雅黑" pitchFamily="34" charset="-122"/>
                <a:cs typeface="Arial" pitchFamily="34" charset="0"/>
              </a:rPr>
              <a:t>为员工提供或购买提升岗位技能的培训。</a:t>
            </a:r>
            <a:endParaRPr lang="en-US" altLang="zh-CN" sz="1400" dirty="0" smtClean="0">
              <a:latin typeface="Arial" pitchFamily="34" charset="0"/>
              <a:ea typeface="微软雅黑" pitchFamily="34" charset="-122"/>
              <a:cs typeface="Arial" pitchFamily="34" charset="0"/>
            </a:endParaRPr>
          </a:p>
        </p:txBody>
      </p:sp>
      <p:sp>
        <p:nvSpPr>
          <p:cNvPr id="10" name="Rectangle 2"/>
          <p:cNvSpPr>
            <a:spLocks noChangeArrowheads="1"/>
          </p:cNvSpPr>
          <p:nvPr/>
        </p:nvSpPr>
        <p:spPr bwMode="auto">
          <a:xfrm>
            <a:off x="6179999" y="2057397"/>
            <a:ext cx="4071017"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zh-CN" altLang="en-US" sz="1400" b="1" dirty="0" smtClean="0">
                <a:solidFill>
                  <a:schemeClr val="tx1">
                    <a:lumMod val="75000"/>
                    <a:lumOff val="25000"/>
                  </a:schemeClr>
                </a:solidFill>
                <a:latin typeface="Arial" pitchFamily="34" charset="0"/>
                <a:ea typeface="华文细黑" pitchFamily="2" charset="-122"/>
                <a:cs typeface="Arial" pitchFamily="34" charset="0"/>
              </a:rPr>
              <a:t>附图  公益组织培训的主要资金来源（</a:t>
            </a:r>
            <a:r>
              <a:rPr lang="en-US" altLang="zh-CN" sz="1400" b="1" dirty="0" smtClean="0">
                <a:solidFill>
                  <a:schemeClr val="tx1">
                    <a:lumMod val="75000"/>
                    <a:lumOff val="25000"/>
                  </a:schemeClr>
                </a:solidFill>
                <a:latin typeface="Arial" pitchFamily="34" charset="0"/>
                <a:ea typeface="华文细黑" pitchFamily="2" charset="-122"/>
                <a:cs typeface="Arial" pitchFamily="34" charset="0"/>
              </a:rPr>
              <a:t>%</a:t>
            </a:r>
            <a:r>
              <a:rPr lang="zh-CN" altLang="en-US" sz="1400" b="1" dirty="0" smtClean="0">
                <a:solidFill>
                  <a:schemeClr val="tx1">
                    <a:lumMod val="75000"/>
                    <a:lumOff val="25000"/>
                  </a:schemeClr>
                </a:solidFill>
                <a:latin typeface="Arial" pitchFamily="34" charset="0"/>
                <a:ea typeface="华文细黑" pitchFamily="2" charset="-122"/>
                <a:cs typeface="Arial" pitchFamily="34" charset="0"/>
              </a:rPr>
              <a:t>）</a:t>
            </a:r>
          </a:p>
        </p:txBody>
      </p:sp>
      <p:graphicFrame>
        <p:nvGraphicFramePr>
          <p:cNvPr id="11" name="图表 10"/>
          <p:cNvGraphicFramePr/>
          <p:nvPr/>
        </p:nvGraphicFramePr>
        <p:xfrm>
          <a:off x="6024133" y="2557461"/>
          <a:ext cx="4241926" cy="2286016"/>
        </p:xfrm>
        <a:graphic>
          <a:graphicData uri="http://schemas.openxmlformats.org/drawingml/2006/chart">
            <c:chart xmlns:c="http://schemas.openxmlformats.org/drawingml/2006/chart" xmlns:r="http://schemas.openxmlformats.org/officeDocument/2006/relationships" r:id="rId2"/>
          </a:graphicData>
        </a:graphic>
      </p:graphicFrame>
      <p:sp>
        <p:nvSpPr>
          <p:cNvPr id="12" name="矩形 11"/>
          <p:cNvSpPr/>
          <p:nvPr/>
        </p:nvSpPr>
        <p:spPr>
          <a:xfrm>
            <a:off x="5967631" y="1057265"/>
            <a:ext cx="4146296" cy="984885"/>
          </a:xfrm>
          <a:prstGeom prst="rect">
            <a:avLst/>
          </a:prstGeom>
        </p:spPr>
        <p:txBody>
          <a:bodyPr wrap="square">
            <a:spAutoFit/>
          </a:bodyPr>
          <a:lstStyle/>
          <a:p>
            <a:pPr marL="266700" indent="-266700" fontAlgn="base">
              <a:spcBef>
                <a:spcPts val="600"/>
              </a:spcBef>
              <a:spcAft>
                <a:spcPct val="0"/>
              </a:spcAft>
              <a:buClr>
                <a:schemeClr val="bg1">
                  <a:lumMod val="75000"/>
                </a:schemeClr>
              </a:buClr>
              <a:buSzPct val="85000"/>
              <a:buFont typeface="Wingdings" pitchFamily="2" charset="2"/>
              <a:buChar char="ì"/>
            </a:pPr>
            <a:r>
              <a:rPr lang="en-US" altLang="zh-CN" sz="1400" dirty="0" smtClean="0">
                <a:solidFill>
                  <a:srgbClr val="C00000"/>
                </a:solidFill>
                <a:latin typeface="Arial" pitchFamily="34" charset="0"/>
                <a:ea typeface="微软雅黑" pitchFamily="34" charset="-122"/>
                <a:cs typeface="Arial" pitchFamily="34" charset="0"/>
              </a:rPr>
              <a:t> </a:t>
            </a:r>
            <a:r>
              <a:rPr lang="en-US" altLang="zh-CN" sz="4000" b="1" i="1" dirty="0" smtClean="0">
                <a:solidFill>
                  <a:srgbClr val="339966"/>
                </a:solidFill>
                <a:latin typeface="Arial" pitchFamily="34" charset="0"/>
                <a:ea typeface="微软雅黑" pitchFamily="34" charset="-122"/>
                <a:cs typeface="Arial" pitchFamily="34" charset="0"/>
              </a:rPr>
              <a:t>49.7%</a:t>
            </a:r>
            <a:r>
              <a:rPr lang="zh-CN" altLang="en-US" sz="1400" dirty="0" smtClean="0">
                <a:latin typeface="Arial" pitchFamily="34" charset="0"/>
                <a:ea typeface="微软雅黑" pitchFamily="34" charset="-122"/>
                <a:cs typeface="Arial" pitchFamily="34" charset="0"/>
              </a:rPr>
              <a:t>培训来自其他机构提供的无偿培训</a:t>
            </a:r>
            <a:r>
              <a:rPr lang="zh-CN" altLang="en-US" dirty="0" smtClean="0">
                <a:latin typeface="Arial" pitchFamily="34" charset="0"/>
                <a:ea typeface="微软雅黑" pitchFamily="34" charset="-122"/>
                <a:cs typeface="Arial" pitchFamily="34" charset="0"/>
              </a:rPr>
              <a:t>。</a:t>
            </a:r>
          </a:p>
        </p:txBody>
      </p:sp>
      <p:cxnSp>
        <p:nvCxnSpPr>
          <p:cNvPr id="14" name="直接连接符 13"/>
          <p:cNvCxnSpPr/>
          <p:nvPr/>
        </p:nvCxnSpPr>
        <p:spPr>
          <a:xfrm>
            <a:off x="5722688" y="1380723"/>
            <a:ext cx="0" cy="3429024"/>
          </a:xfrm>
          <a:prstGeom prst="line">
            <a:avLst/>
          </a:prstGeom>
          <a:ln>
            <a:solidFill>
              <a:srgbClr val="D9D9D9"/>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3" name="Rectangle 113"/>
          <p:cNvSpPr>
            <a:spLocks noChangeArrowheads="1"/>
          </p:cNvSpPr>
          <p:nvPr/>
        </p:nvSpPr>
        <p:spPr bwMode="auto">
          <a:xfrm>
            <a:off x="9997814" y="5159375"/>
            <a:ext cx="980209" cy="241300"/>
          </a:xfrm>
          <a:prstGeom prst="rect">
            <a:avLst/>
          </a:prstGeom>
          <a:noFill/>
          <a:ln w="9525" algn="ctr">
            <a:noFill/>
            <a:miter lim="800000"/>
            <a:headEnd/>
            <a:tailEnd/>
          </a:ln>
          <a:effectLst/>
        </p:spPr>
        <p:txBody>
          <a:bodyPr lIns="97153" tIns="48578" rIns="97153" bIns="48578"/>
          <a:lstStyle/>
          <a:p>
            <a:pPr algn="ctr">
              <a:lnSpc>
                <a:spcPct val="110000"/>
              </a:lnSpc>
              <a:spcBef>
                <a:spcPct val="50000"/>
              </a:spcBef>
              <a:buFont typeface="Wingdings" pitchFamily="2" charset="2"/>
              <a:buNone/>
              <a:defRPr/>
            </a:pPr>
            <a:r>
              <a:rPr kumimoji="1" lang="en-US" altLang="zh-CN" sz="1000" dirty="0">
                <a:solidFill>
                  <a:srgbClr val="000000"/>
                </a:solidFill>
                <a:latin typeface="Arial" pitchFamily="34" charset="0"/>
                <a:cs typeface="Arial" pitchFamily="34" charset="0"/>
              </a:rPr>
              <a:t>-  </a:t>
            </a:r>
            <a:fld id="{0A12E4A1-9ECF-494B-901A-AE9EB90E29FC}" type="slidenum">
              <a:rPr kumimoji="1" lang="en-US" altLang="zh-CN" sz="1000">
                <a:solidFill>
                  <a:srgbClr val="000000"/>
                </a:solidFill>
                <a:latin typeface="Arial" pitchFamily="34" charset="0"/>
                <a:cs typeface="Arial" pitchFamily="34" charset="0"/>
              </a:rPr>
              <a:pPr algn="ctr">
                <a:lnSpc>
                  <a:spcPct val="110000"/>
                </a:lnSpc>
                <a:spcBef>
                  <a:spcPct val="50000"/>
                </a:spcBef>
                <a:buFont typeface="Wingdings" pitchFamily="2" charset="2"/>
                <a:buNone/>
                <a:defRPr/>
              </a:pPr>
              <a:t>18</a:t>
            </a:fld>
            <a:r>
              <a:rPr kumimoji="1" lang="en-US" altLang="zh-CN" sz="1000" dirty="0">
                <a:solidFill>
                  <a:srgbClr val="000000"/>
                </a:solidFill>
                <a:latin typeface="Arial" pitchFamily="34" charset="0"/>
                <a:cs typeface="Arial" pitchFamily="34" charset="0"/>
              </a:rPr>
              <a:t> -</a:t>
            </a:r>
          </a:p>
        </p:txBody>
      </p:sp>
      <p:sp>
        <p:nvSpPr>
          <p:cNvPr id="18" name="矩形 17"/>
          <p:cNvSpPr/>
          <p:nvPr/>
        </p:nvSpPr>
        <p:spPr>
          <a:xfrm>
            <a:off x="947111" y="2916363"/>
            <a:ext cx="1914044" cy="307777"/>
          </a:xfrm>
          <a:prstGeom prst="rect">
            <a:avLst/>
          </a:prstGeom>
        </p:spPr>
        <p:txBody>
          <a:bodyPr wrap="none">
            <a:spAutoFit/>
          </a:bodyPr>
          <a:lstStyle/>
          <a:p>
            <a:r>
              <a:rPr lang="zh-CN" altLang="en-US" sz="1400" dirty="0" smtClean="0">
                <a:latin typeface="Arial" pitchFamily="34" charset="0"/>
                <a:ea typeface="华文细黑" pitchFamily="2" charset="-122"/>
                <a:cs typeface="Arial" pitchFamily="34" charset="0"/>
              </a:rPr>
              <a:t>民政注册</a:t>
            </a:r>
            <a:r>
              <a:rPr lang="en-US" altLang="zh-CN" sz="1400" dirty="0" smtClean="0">
                <a:latin typeface="Arial" pitchFamily="34" charset="0"/>
                <a:ea typeface="华文细黑" pitchFamily="2" charset="-122"/>
                <a:cs typeface="Arial" pitchFamily="34" charset="0"/>
              </a:rPr>
              <a:t>NGO</a:t>
            </a:r>
            <a:r>
              <a:rPr lang="zh-CN" altLang="en-US" sz="1400" dirty="0" smtClean="0">
                <a:latin typeface="Arial" pitchFamily="34" charset="0"/>
                <a:ea typeface="华文细黑" pitchFamily="2" charset="-122"/>
                <a:cs typeface="Arial" pitchFamily="34" charset="0"/>
              </a:rPr>
              <a:t>和社团</a:t>
            </a:r>
          </a:p>
        </p:txBody>
      </p:sp>
      <p:sp>
        <p:nvSpPr>
          <p:cNvPr id="19" name="矩形 18"/>
          <p:cNvSpPr/>
          <p:nvPr/>
        </p:nvSpPr>
        <p:spPr>
          <a:xfrm>
            <a:off x="1534683" y="3616698"/>
            <a:ext cx="1356846" cy="307777"/>
          </a:xfrm>
          <a:prstGeom prst="rect">
            <a:avLst/>
          </a:prstGeom>
        </p:spPr>
        <p:txBody>
          <a:bodyPr wrap="none">
            <a:spAutoFit/>
          </a:bodyPr>
          <a:lstStyle/>
          <a:p>
            <a:r>
              <a:rPr lang="zh-CN" altLang="en-US" sz="1400" dirty="0" smtClean="0">
                <a:latin typeface="Arial" pitchFamily="34" charset="0"/>
                <a:ea typeface="华文细黑" pitchFamily="2" charset="-122"/>
                <a:cs typeface="Arial" pitchFamily="34" charset="0"/>
              </a:rPr>
              <a:t>工商注册</a:t>
            </a:r>
            <a:r>
              <a:rPr lang="en-US" altLang="zh-CN" sz="1400" dirty="0" smtClean="0">
                <a:latin typeface="Arial" pitchFamily="34" charset="0"/>
                <a:ea typeface="华文细黑" pitchFamily="2" charset="-122"/>
                <a:cs typeface="Arial" pitchFamily="34" charset="0"/>
              </a:rPr>
              <a:t>NGO</a:t>
            </a:r>
            <a:endParaRPr lang="zh-CN" altLang="en-US" sz="1400" dirty="0" smtClean="0">
              <a:latin typeface="Arial" pitchFamily="34" charset="0"/>
              <a:ea typeface="华文细黑" pitchFamily="2" charset="-122"/>
              <a:cs typeface="Arial" pitchFamily="34" charset="0"/>
            </a:endParaRPr>
          </a:p>
        </p:txBody>
      </p:sp>
      <p:sp>
        <p:nvSpPr>
          <p:cNvPr id="20" name="矩形 19"/>
          <p:cNvSpPr/>
          <p:nvPr/>
        </p:nvSpPr>
        <p:spPr>
          <a:xfrm>
            <a:off x="1338826" y="4191241"/>
            <a:ext cx="1542579" cy="307777"/>
          </a:xfrm>
          <a:prstGeom prst="rect">
            <a:avLst/>
          </a:prstGeom>
        </p:spPr>
        <p:txBody>
          <a:bodyPr wrap="none">
            <a:spAutoFit/>
          </a:bodyPr>
          <a:lstStyle/>
          <a:p>
            <a:r>
              <a:rPr lang="zh-CN" altLang="en-US" sz="1400" dirty="0" smtClean="0">
                <a:latin typeface="Arial" pitchFamily="34" charset="0"/>
                <a:ea typeface="华文细黑" pitchFamily="2" charset="-122"/>
                <a:cs typeface="Arial" pitchFamily="34" charset="0"/>
              </a:rPr>
              <a:t>未注册草根</a:t>
            </a:r>
            <a:r>
              <a:rPr lang="en-US" altLang="zh-CN" sz="1400" dirty="0" smtClean="0">
                <a:latin typeface="Arial" pitchFamily="34" charset="0"/>
                <a:ea typeface="华文细黑" pitchFamily="2" charset="-122"/>
                <a:cs typeface="Arial" pitchFamily="34" charset="0"/>
              </a:rPr>
              <a:t>NGO</a:t>
            </a:r>
            <a:endParaRPr lang="zh-CN" altLang="en-US" sz="1400" dirty="0" smtClean="0">
              <a:latin typeface="Arial" pitchFamily="34" charset="0"/>
              <a:ea typeface="华文细黑" pitchFamily="2" charset="-122"/>
              <a:cs typeface="Arial" pitchFamily="34" charset="0"/>
            </a:endParaRPr>
          </a:p>
        </p:txBody>
      </p:sp>
      <p:sp>
        <p:nvSpPr>
          <p:cNvPr id="21" name="矩形 20"/>
          <p:cNvSpPr/>
          <p:nvPr/>
        </p:nvSpPr>
        <p:spPr>
          <a:xfrm>
            <a:off x="3044051" y="2700337"/>
            <a:ext cx="1696803" cy="707886"/>
          </a:xfrm>
          <a:prstGeom prst="rect">
            <a:avLst/>
          </a:prstGeom>
        </p:spPr>
        <p:txBody>
          <a:bodyPr wrap="none">
            <a:spAutoFit/>
          </a:bodyPr>
          <a:lstStyle/>
          <a:p>
            <a:r>
              <a:rPr lang="en-US" altLang="zh-CN" sz="4000" b="1" i="1" dirty="0" smtClean="0">
                <a:solidFill>
                  <a:srgbClr val="339966"/>
                </a:solidFill>
                <a:latin typeface="Arial" pitchFamily="34" charset="0"/>
                <a:ea typeface="微软雅黑" pitchFamily="34" charset="-122"/>
                <a:cs typeface="Arial" pitchFamily="34" charset="0"/>
              </a:rPr>
              <a:t>85.7%</a:t>
            </a:r>
            <a:endParaRPr lang="zh-CN" altLang="en-US" sz="4000" b="1" i="1" dirty="0">
              <a:solidFill>
                <a:srgbClr val="339966"/>
              </a:solidFill>
              <a:latin typeface="Arial" pitchFamily="34" charset="0"/>
              <a:ea typeface="微软雅黑" pitchFamily="34" charset="-122"/>
              <a:cs typeface="Arial" pitchFamily="34" charset="0"/>
            </a:endParaRPr>
          </a:p>
        </p:txBody>
      </p:sp>
      <p:sp>
        <p:nvSpPr>
          <p:cNvPr id="22" name="矩形 21"/>
          <p:cNvSpPr/>
          <p:nvPr/>
        </p:nvSpPr>
        <p:spPr>
          <a:xfrm>
            <a:off x="3044050" y="3420419"/>
            <a:ext cx="1040104" cy="584775"/>
          </a:xfrm>
          <a:prstGeom prst="rect">
            <a:avLst/>
          </a:prstGeom>
        </p:spPr>
        <p:txBody>
          <a:bodyPr wrap="none">
            <a:spAutoFit/>
          </a:bodyPr>
          <a:lstStyle/>
          <a:p>
            <a:r>
              <a:rPr lang="en-US" altLang="zh-CN" sz="3200" b="1" i="1" dirty="0" smtClean="0">
                <a:solidFill>
                  <a:srgbClr val="339966"/>
                </a:solidFill>
                <a:latin typeface="Arial" pitchFamily="34" charset="0"/>
                <a:ea typeface="微软雅黑" pitchFamily="34" charset="-122"/>
                <a:cs typeface="Arial" pitchFamily="34" charset="0"/>
              </a:rPr>
              <a:t>78%</a:t>
            </a:r>
            <a:endParaRPr lang="zh-CN" altLang="en-US" sz="3200" b="1" i="1" dirty="0">
              <a:solidFill>
                <a:srgbClr val="339966"/>
              </a:solidFill>
              <a:latin typeface="Arial" pitchFamily="34" charset="0"/>
              <a:ea typeface="微软雅黑" pitchFamily="34" charset="-122"/>
              <a:cs typeface="Arial" pitchFamily="34" charset="0"/>
            </a:endParaRPr>
          </a:p>
        </p:txBody>
      </p:sp>
      <p:sp>
        <p:nvSpPr>
          <p:cNvPr id="23" name="矩形 22"/>
          <p:cNvSpPr/>
          <p:nvPr/>
        </p:nvSpPr>
        <p:spPr>
          <a:xfrm>
            <a:off x="3044050" y="4057661"/>
            <a:ext cx="1393329" cy="584775"/>
          </a:xfrm>
          <a:prstGeom prst="rect">
            <a:avLst/>
          </a:prstGeom>
        </p:spPr>
        <p:txBody>
          <a:bodyPr wrap="none">
            <a:spAutoFit/>
          </a:bodyPr>
          <a:lstStyle/>
          <a:p>
            <a:r>
              <a:rPr lang="en-US" altLang="zh-CN" sz="3200" b="1" i="1" dirty="0" smtClean="0">
                <a:solidFill>
                  <a:srgbClr val="339966"/>
                </a:solidFill>
                <a:latin typeface="Arial" pitchFamily="34" charset="0"/>
                <a:ea typeface="微软雅黑" pitchFamily="34" charset="-122"/>
                <a:cs typeface="Arial" pitchFamily="34" charset="0"/>
              </a:rPr>
              <a:t>72.9%</a:t>
            </a:r>
            <a:endParaRPr lang="zh-CN" altLang="en-US" sz="3200" b="1" i="1" dirty="0">
              <a:solidFill>
                <a:srgbClr val="339966"/>
              </a:solidFill>
              <a:latin typeface="Arial" pitchFamily="34" charset="0"/>
              <a:ea typeface="微软雅黑" pitchFamily="34" charset="-122"/>
              <a:cs typeface="Arial" pitchFamily="34" charset="0"/>
            </a:endParaRPr>
          </a:p>
        </p:txBody>
      </p:sp>
      <p:sp>
        <p:nvSpPr>
          <p:cNvPr id="15" name="矩形 14"/>
          <p:cNvSpPr/>
          <p:nvPr/>
        </p:nvSpPr>
        <p:spPr>
          <a:xfrm>
            <a:off x="-1" y="0"/>
            <a:ext cx="958531" cy="5400675"/>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6" name="TextBox 15"/>
          <p:cNvSpPr txBox="1"/>
          <p:nvPr/>
        </p:nvSpPr>
        <p:spPr>
          <a:xfrm>
            <a:off x="92337" y="339679"/>
            <a:ext cx="800219" cy="4289484"/>
          </a:xfrm>
          <a:prstGeom prst="rect">
            <a:avLst/>
          </a:prstGeom>
          <a:noFill/>
        </p:spPr>
        <p:txBody>
          <a:bodyPr vert="eaVert" wrap="square" rtlCol="0">
            <a:spAutoFit/>
          </a:bodyPr>
          <a:lstStyle/>
          <a:p>
            <a:r>
              <a:rPr lang="zh-CN" altLang="en-US" sz="1600" dirty="0" smtClean="0">
                <a:solidFill>
                  <a:schemeClr val="bg1"/>
                </a:solidFill>
                <a:latin typeface="微软雅黑" pitchFamily="34" charset="-122"/>
                <a:ea typeface="微软雅黑" pitchFamily="34" charset="-122"/>
              </a:rPr>
              <a:t>重视培训，人才培养计划认可度高、效果明显</a:t>
            </a:r>
            <a:r>
              <a:rPr lang="zh-CN" altLang="en-US" sz="2400" b="1" dirty="0" smtClean="0">
                <a:solidFill>
                  <a:schemeClr val="bg1"/>
                </a:solidFill>
                <a:latin typeface="微软雅黑" pitchFamily="34" charset="-122"/>
                <a:ea typeface="微软雅黑" pitchFamily="34" charset="-122"/>
              </a:rPr>
              <a:t>发现五</a:t>
            </a:r>
            <a:endParaRPr lang="zh-CN" altLang="en-US" sz="1600" dirty="0">
              <a:solidFill>
                <a:schemeClr val="bg1"/>
              </a:solidFill>
              <a:latin typeface="微软雅黑" pitchFamily="34" charset="-122"/>
              <a:ea typeface="微软雅黑" pitchFamily="34" charset="-122"/>
            </a:endParaRPr>
          </a:p>
        </p:txBody>
      </p:sp>
      <p:sp>
        <p:nvSpPr>
          <p:cNvPr id="17" name="TextBox 16"/>
          <p:cNvSpPr txBox="1"/>
          <p:nvPr/>
        </p:nvSpPr>
        <p:spPr>
          <a:xfrm>
            <a:off x="6757997" y="4843477"/>
            <a:ext cx="3534231" cy="276999"/>
          </a:xfrm>
          <a:prstGeom prst="rect">
            <a:avLst/>
          </a:prstGeom>
          <a:noFill/>
        </p:spPr>
        <p:txBody>
          <a:bodyPr wrap="none" rtlCol="0">
            <a:spAutoFit/>
          </a:bodyPr>
          <a:lstStyle/>
          <a:p>
            <a:r>
              <a:rPr lang="zh-CN" altLang="en-US" sz="1200" dirty="0" smtClean="0">
                <a:latin typeface="楷体_GB2312" pitchFamily="49" charset="-122"/>
                <a:ea typeface="楷体_GB2312" pitchFamily="49" charset="-122"/>
              </a:rPr>
              <a:t>注：此题为多选题，各项比例之和可能大于</a:t>
            </a:r>
            <a:r>
              <a:rPr lang="en-US" altLang="zh-CN" sz="1200" dirty="0" smtClean="0">
                <a:latin typeface="楷体_GB2312" pitchFamily="49" charset="-122"/>
                <a:ea typeface="楷体_GB2312" pitchFamily="49" charset="-122"/>
              </a:rPr>
              <a:t>100%</a:t>
            </a:r>
            <a:endParaRPr lang="zh-CN" altLang="en-US" sz="1200" dirty="0" smtClean="0">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矩形 3"/>
          <p:cNvSpPr/>
          <p:nvPr/>
        </p:nvSpPr>
        <p:spPr>
          <a:xfrm>
            <a:off x="5011014" y="3129728"/>
            <a:ext cx="721705" cy="553998"/>
          </a:xfrm>
          <a:prstGeom prst="rect">
            <a:avLst/>
          </a:prstGeom>
        </p:spPr>
        <p:txBody>
          <a:bodyPr wrap="none">
            <a:spAutoFit/>
          </a:bodyPr>
          <a:lstStyle/>
          <a:p>
            <a:pPr algn="ctr">
              <a:lnSpc>
                <a:spcPct val="150000"/>
              </a:lnSpc>
            </a:pPr>
            <a:r>
              <a:rPr lang="zh-CN" altLang="en-US" sz="2000" b="1" dirty="0" smtClean="0">
                <a:solidFill>
                  <a:schemeClr val="tx1">
                    <a:lumMod val="50000"/>
                    <a:lumOff val="50000"/>
                  </a:schemeClr>
                </a:solidFill>
                <a:latin typeface="微软雅黑" pitchFamily="34" charset="-122"/>
                <a:ea typeface="微软雅黑" pitchFamily="34" charset="-122"/>
              </a:rPr>
              <a:t>联合</a:t>
            </a:r>
            <a:endParaRPr lang="en-US" altLang="zh-CN" sz="2000" b="1" dirty="0" smtClean="0">
              <a:solidFill>
                <a:schemeClr val="tx1">
                  <a:lumMod val="50000"/>
                  <a:lumOff val="50000"/>
                </a:schemeClr>
              </a:solidFill>
              <a:latin typeface="微软雅黑" pitchFamily="34" charset="-122"/>
              <a:ea typeface="微软雅黑" pitchFamily="34" charset="-122"/>
            </a:endParaRPr>
          </a:p>
        </p:txBody>
      </p:sp>
      <p:pic>
        <p:nvPicPr>
          <p:cNvPr id="5" name="图片 4" descr="集团-logo(矢量).png"/>
          <p:cNvPicPr>
            <a:picLocks noChangeAspect="1"/>
          </p:cNvPicPr>
          <p:nvPr/>
        </p:nvPicPr>
        <p:blipFill>
          <a:blip r:embed="rId2" cstate="print"/>
          <a:stretch>
            <a:fillRect/>
          </a:stretch>
        </p:blipFill>
        <p:spPr>
          <a:xfrm>
            <a:off x="4387554" y="3915545"/>
            <a:ext cx="1948309" cy="615332"/>
          </a:xfrm>
          <a:prstGeom prst="rect">
            <a:avLst/>
          </a:prstGeom>
        </p:spPr>
      </p:pic>
      <p:sp>
        <p:nvSpPr>
          <p:cNvPr id="6" name="矩形 5"/>
          <p:cNvSpPr/>
          <p:nvPr/>
        </p:nvSpPr>
        <p:spPr>
          <a:xfrm>
            <a:off x="4699285" y="4629925"/>
            <a:ext cx="1252370" cy="553998"/>
          </a:xfrm>
          <a:prstGeom prst="rect">
            <a:avLst/>
          </a:prstGeom>
        </p:spPr>
        <p:txBody>
          <a:bodyPr wrap="none">
            <a:spAutoFit/>
          </a:bodyPr>
          <a:lstStyle/>
          <a:p>
            <a:pPr algn="ctr">
              <a:lnSpc>
                <a:spcPct val="150000"/>
              </a:lnSpc>
            </a:pPr>
            <a:r>
              <a:rPr lang="zh-CN" altLang="en-US" sz="2000" b="1" i="1" dirty="0" smtClean="0">
                <a:solidFill>
                  <a:schemeClr val="tx1">
                    <a:lumMod val="50000"/>
                    <a:lumOff val="50000"/>
                  </a:schemeClr>
                </a:solidFill>
                <a:latin typeface="微软雅黑" pitchFamily="34" charset="-122"/>
                <a:ea typeface="微软雅黑" pitchFamily="34" charset="-122"/>
              </a:rPr>
              <a:t>共同发起</a:t>
            </a:r>
          </a:p>
        </p:txBody>
      </p:sp>
      <p:pic>
        <p:nvPicPr>
          <p:cNvPr id="7" name="图片 6" descr="one foundation logo - hor s.jpg"/>
          <p:cNvPicPr>
            <a:picLocks noChangeAspect="1"/>
          </p:cNvPicPr>
          <p:nvPr/>
        </p:nvPicPr>
        <p:blipFill>
          <a:blip r:embed="rId3" cstate="print">
            <a:clrChange>
              <a:clrFrom>
                <a:srgbClr val="FEFFFD"/>
              </a:clrFrom>
              <a:clrTo>
                <a:srgbClr val="FEFFFD">
                  <a:alpha val="0"/>
                </a:srgbClr>
              </a:clrTo>
            </a:clrChange>
          </a:blip>
          <a:stretch>
            <a:fillRect/>
          </a:stretch>
        </p:blipFill>
        <p:spPr>
          <a:xfrm>
            <a:off x="3405278" y="724333"/>
            <a:ext cx="2149988" cy="761558"/>
          </a:xfrm>
          <a:prstGeom prst="rect">
            <a:avLst/>
          </a:prstGeom>
        </p:spPr>
      </p:pic>
      <p:pic>
        <p:nvPicPr>
          <p:cNvPr id="8" name="图片 7" descr="敦和基金会标志.jpg"/>
          <p:cNvPicPr>
            <a:picLocks noChangeAspect="1"/>
          </p:cNvPicPr>
          <p:nvPr/>
        </p:nvPicPr>
        <p:blipFill>
          <a:blip r:embed="rId4">
            <a:clrChange>
              <a:clrFrom>
                <a:srgbClr val="FFFFFE"/>
              </a:clrFrom>
              <a:clrTo>
                <a:srgbClr val="FFFFFE">
                  <a:alpha val="0"/>
                </a:srgbClr>
              </a:clrTo>
            </a:clrChange>
          </a:blip>
          <a:stretch>
            <a:fillRect/>
          </a:stretch>
        </p:blipFill>
        <p:spPr>
          <a:xfrm>
            <a:off x="3109663" y="2057395"/>
            <a:ext cx="2473692" cy="540926"/>
          </a:xfrm>
          <a:prstGeom prst="rect">
            <a:avLst/>
          </a:prstGeom>
        </p:spPr>
      </p:pic>
      <p:pic>
        <p:nvPicPr>
          <p:cNvPr id="9" name="图片 8" descr="Bayer-LOGO.png"/>
          <p:cNvPicPr>
            <a:picLocks noChangeAspect="1"/>
          </p:cNvPicPr>
          <p:nvPr/>
        </p:nvPicPr>
        <p:blipFill>
          <a:blip r:embed="rId5"/>
          <a:stretch>
            <a:fillRect/>
          </a:stretch>
        </p:blipFill>
        <p:spPr>
          <a:xfrm>
            <a:off x="8504627" y="2019081"/>
            <a:ext cx="1383158" cy="681257"/>
          </a:xfrm>
          <a:prstGeom prst="rect">
            <a:avLst/>
          </a:prstGeom>
        </p:spPr>
      </p:pic>
      <p:pic>
        <p:nvPicPr>
          <p:cNvPr id="10" name="图片 9" descr="鄞州银行公益基金会logo_logo（2013新）-PNG横版.png"/>
          <p:cNvPicPr>
            <a:picLocks noChangeAspect="1"/>
          </p:cNvPicPr>
          <p:nvPr/>
        </p:nvPicPr>
        <p:blipFill>
          <a:blip r:embed="rId6" cstate="print"/>
          <a:stretch>
            <a:fillRect/>
          </a:stretch>
        </p:blipFill>
        <p:spPr>
          <a:xfrm>
            <a:off x="523037" y="1914519"/>
            <a:ext cx="2297011" cy="606938"/>
          </a:xfrm>
          <a:prstGeom prst="rect">
            <a:avLst/>
          </a:prstGeom>
        </p:spPr>
      </p:pic>
      <p:pic>
        <p:nvPicPr>
          <p:cNvPr id="11" name="图片 10" descr="SEE.png"/>
          <p:cNvPicPr>
            <a:picLocks noChangeAspect="1"/>
          </p:cNvPicPr>
          <p:nvPr/>
        </p:nvPicPr>
        <p:blipFill>
          <a:blip r:embed="rId7">
            <a:clrChange>
              <a:clrFrom>
                <a:srgbClr val="FFFFFF"/>
              </a:clrFrom>
              <a:clrTo>
                <a:srgbClr val="FFFFFF">
                  <a:alpha val="0"/>
                </a:srgbClr>
              </a:clrTo>
            </a:clrChange>
          </a:blip>
          <a:srcRect l="20611" t="19551" r="3816" b="8762"/>
          <a:stretch>
            <a:fillRect/>
          </a:stretch>
        </p:blipFill>
        <p:spPr>
          <a:xfrm>
            <a:off x="5696290" y="1914519"/>
            <a:ext cx="2571768" cy="785818"/>
          </a:xfrm>
          <a:prstGeom prst="rect">
            <a:avLst/>
          </a:prstGeom>
        </p:spPr>
      </p:pic>
      <p:pic>
        <p:nvPicPr>
          <p:cNvPr id="12" name="图片 11" descr="成美.png"/>
          <p:cNvPicPr>
            <a:picLocks noChangeAspect="1"/>
          </p:cNvPicPr>
          <p:nvPr/>
        </p:nvPicPr>
        <p:blipFill>
          <a:blip r:embed="rId8">
            <a:clrChange>
              <a:clrFrom>
                <a:srgbClr val="FFFFFF"/>
              </a:clrFrom>
              <a:clrTo>
                <a:srgbClr val="FFFFFF">
                  <a:alpha val="0"/>
                </a:srgbClr>
              </a:clrTo>
            </a:clrChange>
          </a:blip>
          <a:srcRect l="3483" t="5792" r="7043" b="4268"/>
          <a:stretch>
            <a:fillRect/>
          </a:stretch>
        </p:blipFill>
        <p:spPr>
          <a:xfrm>
            <a:off x="5991904" y="485759"/>
            <a:ext cx="1558648" cy="1039130"/>
          </a:xfrm>
          <a:prstGeom prst="rect">
            <a:avLst/>
          </a:prstGeom>
        </p:spPr>
      </p:pic>
      <p:pic>
        <p:nvPicPr>
          <p:cNvPr id="13" name="图片 12" descr="澳门同济.png"/>
          <p:cNvPicPr>
            <a:picLocks noChangeAspect="1"/>
          </p:cNvPicPr>
          <p:nvPr/>
        </p:nvPicPr>
        <p:blipFill>
          <a:blip r:embed="rId9">
            <a:clrChange>
              <a:clrFrom>
                <a:srgbClr val="FFFFFF"/>
              </a:clrFrom>
              <a:clrTo>
                <a:srgbClr val="FFFFFF">
                  <a:alpha val="0"/>
                </a:srgbClr>
              </a:clrTo>
            </a:clrChange>
          </a:blip>
          <a:stretch>
            <a:fillRect/>
          </a:stretch>
        </p:blipFill>
        <p:spPr>
          <a:xfrm>
            <a:off x="8209013" y="271445"/>
            <a:ext cx="1669443" cy="1428760"/>
          </a:xfrm>
          <a:prstGeom prst="rect">
            <a:avLst/>
          </a:prstGeom>
        </p:spPr>
      </p:pic>
      <p:pic>
        <p:nvPicPr>
          <p:cNvPr id="14" name="Picture 2"/>
          <p:cNvPicPr>
            <a:picLocks noChangeAspect="1" noChangeArrowheads="1"/>
          </p:cNvPicPr>
          <p:nvPr/>
        </p:nvPicPr>
        <p:blipFill>
          <a:blip r:embed="rId10">
            <a:clrChange>
              <a:clrFrom>
                <a:srgbClr val="FFFFFF"/>
              </a:clrFrom>
              <a:clrTo>
                <a:srgbClr val="FFFFFF">
                  <a:alpha val="0"/>
                </a:srgbClr>
              </a:clrTo>
            </a:clrChange>
          </a:blip>
          <a:srcRect l="11530" t="15821" r="70351" b="67577"/>
          <a:stretch>
            <a:fillRect/>
          </a:stretch>
        </p:blipFill>
        <p:spPr bwMode="auto">
          <a:xfrm>
            <a:off x="523036" y="485759"/>
            <a:ext cx="2420487" cy="1143008"/>
          </a:xfrm>
          <a:prstGeom prst="rect">
            <a:avLst/>
          </a:prstGeom>
          <a:noFill/>
          <a:ln w="9525">
            <a:noFill/>
            <a:miter lim="800000"/>
            <a:headEnd/>
            <a:tailEnd/>
          </a:ln>
          <a:effectLst/>
        </p:spPr>
      </p:pic>
      <p:cxnSp>
        <p:nvCxnSpPr>
          <p:cNvPr id="17" name="直接连接符 16"/>
          <p:cNvCxnSpPr/>
          <p:nvPr/>
        </p:nvCxnSpPr>
        <p:spPr>
          <a:xfrm flipV="1">
            <a:off x="490936" y="3198991"/>
            <a:ext cx="4052483" cy="2174"/>
          </a:xfrm>
          <a:prstGeom prst="line">
            <a:avLst/>
          </a:prstGeom>
          <a:ln w="28575">
            <a:solidFill>
              <a:schemeClr val="bg1">
                <a:lumMod val="65000"/>
              </a:schemeClr>
            </a:solidFill>
          </a:ln>
        </p:spPr>
        <p:style>
          <a:lnRef idx="1">
            <a:schemeClr val="accent5"/>
          </a:lnRef>
          <a:fillRef idx="0">
            <a:schemeClr val="accent5"/>
          </a:fillRef>
          <a:effectRef idx="0">
            <a:schemeClr val="accent5"/>
          </a:effectRef>
          <a:fontRef idx="minor">
            <a:schemeClr val="tx1"/>
          </a:fontRef>
        </p:style>
      </p:cxnSp>
      <p:sp>
        <p:nvSpPr>
          <p:cNvPr id="25" name="流程图: 联系 24"/>
          <p:cNvSpPr/>
          <p:nvPr/>
        </p:nvSpPr>
        <p:spPr>
          <a:xfrm flipH="1">
            <a:off x="373119" y="3129727"/>
            <a:ext cx="117818" cy="108000"/>
          </a:xfrm>
          <a:prstGeom prst="flowChartConnector">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cxnSp>
        <p:nvCxnSpPr>
          <p:cNvPr id="29" name="直接连接符 28"/>
          <p:cNvCxnSpPr/>
          <p:nvPr/>
        </p:nvCxnSpPr>
        <p:spPr>
          <a:xfrm flipV="1">
            <a:off x="6179999" y="3201165"/>
            <a:ext cx="4052483" cy="2174"/>
          </a:xfrm>
          <a:prstGeom prst="line">
            <a:avLst/>
          </a:prstGeom>
          <a:ln w="28575">
            <a:solidFill>
              <a:schemeClr val="bg1">
                <a:lumMod val="65000"/>
              </a:schemeClr>
            </a:solidFill>
          </a:ln>
        </p:spPr>
        <p:style>
          <a:lnRef idx="1">
            <a:schemeClr val="accent5"/>
          </a:lnRef>
          <a:fillRef idx="0">
            <a:schemeClr val="accent5"/>
          </a:fillRef>
          <a:effectRef idx="0">
            <a:schemeClr val="accent5"/>
          </a:effectRef>
          <a:fontRef idx="minor">
            <a:schemeClr val="tx1"/>
          </a:fontRef>
        </p:style>
      </p:cxnSp>
      <p:cxnSp>
        <p:nvCxnSpPr>
          <p:cNvPr id="34" name="直接连接符 33"/>
          <p:cNvCxnSpPr/>
          <p:nvPr/>
        </p:nvCxnSpPr>
        <p:spPr>
          <a:xfrm>
            <a:off x="4543419" y="3201165"/>
            <a:ext cx="389662" cy="28575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5790336" y="3201165"/>
            <a:ext cx="389662" cy="28575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3" name="流程图: 联系 42"/>
          <p:cNvSpPr/>
          <p:nvPr/>
        </p:nvSpPr>
        <p:spPr>
          <a:xfrm flipH="1">
            <a:off x="10192596" y="3129727"/>
            <a:ext cx="117818" cy="108000"/>
          </a:xfrm>
          <a:prstGeom prst="flowChartConnector">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66458" y="160369"/>
            <a:ext cx="9661396" cy="523745"/>
          </a:xfrm>
        </p:spPr>
        <p:txBody>
          <a:bodyPr/>
          <a:lstStyle/>
          <a:p>
            <a:r>
              <a:rPr lang="zh-CN" altLang="en-US" sz="2400" dirty="0" smtClean="0"/>
              <a:t>人才培养计划覆盖三成从业者，培训对象以中高管为主</a:t>
            </a:r>
            <a:endParaRPr lang="zh-CN" altLang="en-US" sz="2400" dirty="0"/>
          </a:p>
        </p:txBody>
      </p:sp>
      <p:graphicFrame>
        <p:nvGraphicFramePr>
          <p:cNvPr id="3" name="图表 2"/>
          <p:cNvGraphicFramePr/>
          <p:nvPr/>
        </p:nvGraphicFramePr>
        <p:xfrm>
          <a:off x="1348192" y="2412305"/>
          <a:ext cx="4208348" cy="2143140"/>
        </p:xfrm>
        <a:graphic>
          <a:graphicData uri="http://schemas.openxmlformats.org/drawingml/2006/chart">
            <c:chart xmlns:c="http://schemas.openxmlformats.org/drawingml/2006/chart" xmlns:r="http://schemas.openxmlformats.org/officeDocument/2006/relationships" r:id="rId2"/>
          </a:graphicData>
        </a:graphic>
      </p:graphicFrame>
      <p:sp>
        <p:nvSpPr>
          <p:cNvPr id="4" name="矩形 3"/>
          <p:cNvSpPr/>
          <p:nvPr/>
        </p:nvSpPr>
        <p:spPr>
          <a:xfrm>
            <a:off x="1504059" y="2057398"/>
            <a:ext cx="4174346" cy="307777"/>
          </a:xfrm>
          <a:prstGeom prst="rect">
            <a:avLst/>
          </a:prstGeom>
        </p:spPr>
        <p:txBody>
          <a:bodyPr wrap="none">
            <a:spAutoFit/>
          </a:bodyPr>
          <a:lstStyle/>
          <a:p>
            <a:pPr algn="ctr" fontAlgn="base">
              <a:spcBef>
                <a:spcPct val="0"/>
              </a:spcBef>
              <a:spcAft>
                <a:spcPct val="0"/>
              </a:spcAft>
            </a:pPr>
            <a:r>
              <a:rPr lang="zh-CN" altLang="en-US" sz="1400" b="1" dirty="0" smtClean="0">
                <a:solidFill>
                  <a:schemeClr val="tx1">
                    <a:lumMod val="75000"/>
                    <a:lumOff val="25000"/>
                  </a:schemeClr>
                </a:solidFill>
                <a:latin typeface="Arial" pitchFamily="34" charset="0"/>
                <a:ea typeface="华文细黑" pitchFamily="2" charset="-122"/>
                <a:cs typeface="Arial" pitchFamily="34" charset="0"/>
              </a:rPr>
              <a:t>附图  人才培训计划参与者中级别分布情况（</a:t>
            </a:r>
            <a:r>
              <a:rPr lang="en-US" altLang="zh-CN" sz="1400" b="1" dirty="0" smtClean="0">
                <a:solidFill>
                  <a:schemeClr val="tx1">
                    <a:lumMod val="75000"/>
                    <a:lumOff val="25000"/>
                  </a:schemeClr>
                </a:solidFill>
                <a:latin typeface="Arial" pitchFamily="34" charset="0"/>
                <a:ea typeface="华文细黑" pitchFamily="2" charset="-122"/>
                <a:cs typeface="Arial" pitchFamily="34" charset="0"/>
              </a:rPr>
              <a:t>%</a:t>
            </a:r>
            <a:r>
              <a:rPr lang="zh-CN" altLang="en-US" sz="1400" b="1" dirty="0" smtClean="0">
                <a:solidFill>
                  <a:schemeClr val="tx1">
                    <a:lumMod val="75000"/>
                    <a:lumOff val="25000"/>
                  </a:schemeClr>
                </a:solidFill>
                <a:latin typeface="Arial" pitchFamily="34" charset="0"/>
                <a:ea typeface="华文细黑" pitchFamily="2" charset="-122"/>
                <a:cs typeface="Arial" pitchFamily="34" charset="0"/>
              </a:rPr>
              <a:t>）</a:t>
            </a:r>
          </a:p>
        </p:txBody>
      </p:sp>
      <p:sp>
        <p:nvSpPr>
          <p:cNvPr id="5" name="Rectangle 2"/>
          <p:cNvSpPr>
            <a:spLocks noChangeArrowheads="1"/>
          </p:cNvSpPr>
          <p:nvPr/>
        </p:nvSpPr>
        <p:spPr bwMode="auto">
          <a:xfrm>
            <a:off x="5478608" y="2057395"/>
            <a:ext cx="4987671"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zh-CN" altLang="en-US" sz="1400" b="1" dirty="0" smtClean="0">
                <a:solidFill>
                  <a:schemeClr val="tx1">
                    <a:lumMod val="75000"/>
                    <a:lumOff val="25000"/>
                  </a:schemeClr>
                </a:solidFill>
                <a:latin typeface="Arial" pitchFamily="34" charset="0"/>
                <a:ea typeface="华文细黑" pitchFamily="2" charset="-122"/>
                <a:cs typeface="Arial" pitchFamily="34" charset="0"/>
              </a:rPr>
              <a:t>附图  不同注册方式的公益组织参与人才培训</a:t>
            </a:r>
            <a:endParaRPr lang="en-US" altLang="zh-CN" sz="1400" b="1" dirty="0" smtClean="0">
              <a:solidFill>
                <a:schemeClr val="tx1">
                  <a:lumMod val="75000"/>
                  <a:lumOff val="25000"/>
                </a:schemeClr>
              </a:solidFill>
              <a:latin typeface="Arial" pitchFamily="34" charset="0"/>
              <a:ea typeface="华文细黑" pitchFamily="2" charset="-122"/>
              <a:cs typeface="Arial" pitchFamily="34" charset="0"/>
            </a:endParaRPr>
          </a:p>
          <a:p>
            <a:pPr algn="ctr" fontAlgn="base">
              <a:spcBef>
                <a:spcPct val="0"/>
              </a:spcBef>
              <a:spcAft>
                <a:spcPct val="0"/>
              </a:spcAft>
            </a:pPr>
            <a:r>
              <a:rPr lang="zh-CN" altLang="en-US" sz="1400" b="1" dirty="0" smtClean="0">
                <a:solidFill>
                  <a:schemeClr val="tx1">
                    <a:lumMod val="75000"/>
                    <a:lumOff val="25000"/>
                  </a:schemeClr>
                </a:solidFill>
                <a:latin typeface="Arial" pitchFamily="34" charset="0"/>
                <a:ea typeface="华文细黑" pitchFamily="2" charset="-122"/>
                <a:cs typeface="Arial" pitchFamily="34" charset="0"/>
              </a:rPr>
              <a:t>计划的比例（</a:t>
            </a:r>
            <a:r>
              <a:rPr lang="en-US" altLang="zh-CN" sz="1400" b="1" dirty="0" smtClean="0">
                <a:solidFill>
                  <a:schemeClr val="tx1">
                    <a:lumMod val="75000"/>
                    <a:lumOff val="25000"/>
                  </a:schemeClr>
                </a:solidFill>
                <a:latin typeface="Arial" pitchFamily="34" charset="0"/>
                <a:ea typeface="华文细黑" pitchFamily="2" charset="-122"/>
                <a:cs typeface="Arial" pitchFamily="34" charset="0"/>
              </a:rPr>
              <a:t>%</a:t>
            </a:r>
            <a:r>
              <a:rPr lang="zh-CN" altLang="en-US" sz="1400" b="1" dirty="0" smtClean="0">
                <a:solidFill>
                  <a:schemeClr val="tx1">
                    <a:lumMod val="75000"/>
                    <a:lumOff val="25000"/>
                  </a:schemeClr>
                </a:solidFill>
                <a:latin typeface="Arial" pitchFamily="34" charset="0"/>
                <a:ea typeface="华文细黑" pitchFamily="2" charset="-122"/>
                <a:cs typeface="Arial" pitchFamily="34" charset="0"/>
              </a:rPr>
              <a:t>）</a:t>
            </a:r>
          </a:p>
        </p:txBody>
      </p:sp>
      <p:graphicFrame>
        <p:nvGraphicFramePr>
          <p:cNvPr id="6" name="图表 5"/>
          <p:cNvGraphicFramePr/>
          <p:nvPr/>
        </p:nvGraphicFramePr>
        <p:xfrm>
          <a:off x="6102066" y="2573194"/>
          <a:ext cx="3818686" cy="2087564"/>
        </p:xfrm>
        <a:graphic>
          <a:graphicData uri="http://schemas.openxmlformats.org/drawingml/2006/chart">
            <c:chart xmlns:c="http://schemas.openxmlformats.org/drawingml/2006/chart" xmlns:r="http://schemas.openxmlformats.org/officeDocument/2006/relationships" r:id="rId3"/>
          </a:graphicData>
        </a:graphic>
      </p:graphicFrame>
      <p:sp>
        <p:nvSpPr>
          <p:cNvPr id="7" name="矩形 6"/>
          <p:cNvSpPr/>
          <p:nvPr/>
        </p:nvSpPr>
        <p:spPr>
          <a:xfrm>
            <a:off x="1714225" y="1150481"/>
            <a:ext cx="1816073" cy="707886"/>
          </a:xfrm>
          <a:prstGeom prst="rect">
            <a:avLst/>
          </a:prstGeom>
        </p:spPr>
        <p:txBody>
          <a:bodyPr wrap="square" anchor="ctr">
            <a:spAutoFit/>
          </a:bodyPr>
          <a:lstStyle/>
          <a:p>
            <a:r>
              <a:rPr lang="en-US" altLang="zh-CN" sz="4000" b="1" i="1" dirty="0" smtClean="0">
                <a:solidFill>
                  <a:srgbClr val="339966"/>
                </a:solidFill>
                <a:latin typeface="Arial" pitchFamily="34" charset="0"/>
                <a:ea typeface="华文细黑" pitchFamily="2" charset="-122"/>
                <a:cs typeface="Arial" pitchFamily="34" charset="0"/>
              </a:rPr>
              <a:t>29.4</a:t>
            </a:r>
            <a:r>
              <a:rPr lang="en-US" altLang="zh-CN" sz="4000" dirty="0" smtClean="0">
                <a:solidFill>
                  <a:srgbClr val="339966"/>
                </a:solidFill>
                <a:latin typeface="Arial" pitchFamily="34" charset="0"/>
                <a:ea typeface="华文细黑" pitchFamily="2" charset="-122"/>
                <a:cs typeface="Arial" pitchFamily="34" charset="0"/>
              </a:rPr>
              <a:t>%</a:t>
            </a:r>
          </a:p>
        </p:txBody>
      </p:sp>
      <p:sp>
        <p:nvSpPr>
          <p:cNvPr id="8" name="矩形 7"/>
          <p:cNvSpPr/>
          <p:nvPr/>
        </p:nvSpPr>
        <p:spPr>
          <a:xfrm>
            <a:off x="3374434" y="1414454"/>
            <a:ext cx="3506956" cy="348813"/>
          </a:xfrm>
          <a:prstGeom prst="rect">
            <a:avLst/>
          </a:prstGeom>
        </p:spPr>
        <p:txBody>
          <a:bodyPr wrap="square">
            <a:spAutoFit/>
          </a:bodyPr>
          <a:lstStyle/>
          <a:p>
            <a:pPr>
              <a:lnSpc>
                <a:spcPts val="2000"/>
              </a:lnSpc>
            </a:pPr>
            <a:r>
              <a:rPr lang="zh-CN" altLang="en-US" sz="1400" dirty="0" smtClean="0">
                <a:solidFill>
                  <a:schemeClr val="tx1">
                    <a:lumMod val="75000"/>
                    <a:lumOff val="25000"/>
                  </a:schemeClr>
                </a:solidFill>
                <a:ea typeface="华文细黑" pitchFamily="2" charset="-122"/>
              </a:rPr>
              <a:t>受访者参与过人才支持计划项目。</a:t>
            </a:r>
            <a:endParaRPr lang="zh-CN" altLang="en-US" sz="1400" dirty="0">
              <a:solidFill>
                <a:schemeClr val="tx1">
                  <a:lumMod val="75000"/>
                  <a:lumOff val="25000"/>
                </a:schemeClr>
              </a:solidFill>
              <a:ea typeface="华文细黑" pitchFamily="2" charset="-122"/>
            </a:endParaRPr>
          </a:p>
        </p:txBody>
      </p:sp>
      <p:sp>
        <p:nvSpPr>
          <p:cNvPr id="10" name="矩形 9"/>
          <p:cNvSpPr/>
          <p:nvPr/>
        </p:nvSpPr>
        <p:spPr>
          <a:xfrm>
            <a:off x="-1" y="0"/>
            <a:ext cx="958531" cy="5400675"/>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1" name="TextBox 10"/>
          <p:cNvSpPr txBox="1"/>
          <p:nvPr/>
        </p:nvSpPr>
        <p:spPr>
          <a:xfrm>
            <a:off x="92337" y="339679"/>
            <a:ext cx="800219" cy="4289484"/>
          </a:xfrm>
          <a:prstGeom prst="rect">
            <a:avLst/>
          </a:prstGeom>
          <a:noFill/>
        </p:spPr>
        <p:txBody>
          <a:bodyPr vert="eaVert" wrap="square" rtlCol="0">
            <a:spAutoFit/>
          </a:bodyPr>
          <a:lstStyle/>
          <a:p>
            <a:r>
              <a:rPr lang="zh-CN" altLang="en-US" sz="1600" dirty="0" smtClean="0">
                <a:solidFill>
                  <a:schemeClr val="bg1"/>
                </a:solidFill>
                <a:latin typeface="微软雅黑" pitchFamily="34" charset="-122"/>
                <a:ea typeface="微软雅黑" pitchFamily="34" charset="-122"/>
              </a:rPr>
              <a:t>重视培训，人才培养计划认可度高、效果明显</a:t>
            </a:r>
            <a:r>
              <a:rPr lang="zh-CN" altLang="en-US" sz="2400" b="1" dirty="0" smtClean="0">
                <a:solidFill>
                  <a:schemeClr val="bg1"/>
                </a:solidFill>
                <a:latin typeface="微软雅黑" pitchFamily="34" charset="-122"/>
                <a:ea typeface="微软雅黑" pitchFamily="34" charset="-122"/>
              </a:rPr>
              <a:t>发现五</a:t>
            </a:r>
            <a:endParaRPr lang="zh-CN" altLang="en-US" sz="16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33690" y="160369"/>
            <a:ext cx="9392433" cy="523745"/>
          </a:xfrm>
        </p:spPr>
        <p:txBody>
          <a:bodyPr/>
          <a:lstStyle/>
          <a:p>
            <a:r>
              <a:rPr lang="zh-CN" altLang="en-US" sz="2400" dirty="0" smtClean="0"/>
              <a:t>人才培养计划获广泛认可，对未注册</a:t>
            </a:r>
            <a:r>
              <a:rPr lang="en-US" altLang="zh-CN" sz="2400" dirty="0" smtClean="0"/>
              <a:t>NGO</a:t>
            </a:r>
            <a:r>
              <a:rPr lang="zh-CN" altLang="en-US" sz="2400" dirty="0" smtClean="0"/>
              <a:t>扶持力度最大</a:t>
            </a:r>
            <a:endParaRPr lang="zh-CN" altLang="en-US" sz="2400" dirty="0"/>
          </a:p>
        </p:txBody>
      </p:sp>
      <p:sp>
        <p:nvSpPr>
          <p:cNvPr id="3" name="矩形 2"/>
          <p:cNvSpPr/>
          <p:nvPr/>
        </p:nvSpPr>
        <p:spPr>
          <a:xfrm>
            <a:off x="1168155" y="1753519"/>
            <a:ext cx="4675942" cy="954107"/>
          </a:xfrm>
          <a:prstGeom prst="rect">
            <a:avLst/>
          </a:prstGeom>
        </p:spPr>
        <p:txBody>
          <a:bodyPr wrap="square">
            <a:spAutoFit/>
          </a:bodyPr>
          <a:lstStyle/>
          <a:p>
            <a:pPr marL="266700" indent="-266700">
              <a:buClr>
                <a:schemeClr val="bg1">
                  <a:lumMod val="75000"/>
                </a:schemeClr>
              </a:buClr>
              <a:buSzPct val="85000"/>
              <a:buFont typeface="Wingdings" pitchFamily="2" charset="2"/>
              <a:buChar char="ì"/>
            </a:pPr>
            <a:r>
              <a:rPr lang="en-US" altLang="zh-CN" sz="1600" b="1" dirty="0" smtClean="0">
                <a:solidFill>
                  <a:srgbClr val="339966"/>
                </a:solidFill>
                <a:latin typeface="Arial" pitchFamily="34" charset="0"/>
                <a:ea typeface="华文细黑" pitchFamily="2" charset="-122"/>
                <a:cs typeface="Arial" pitchFamily="34" charset="0"/>
              </a:rPr>
              <a:t>  </a:t>
            </a:r>
            <a:r>
              <a:rPr lang="en-US" altLang="zh-CN" sz="4000" b="1" i="1" dirty="0" smtClean="0">
                <a:solidFill>
                  <a:srgbClr val="339966"/>
                </a:solidFill>
                <a:latin typeface="Arial" pitchFamily="34" charset="0"/>
                <a:ea typeface="华文细黑" pitchFamily="2" charset="-122"/>
                <a:cs typeface="Arial" pitchFamily="34" charset="0"/>
              </a:rPr>
              <a:t>82.4</a:t>
            </a:r>
            <a:r>
              <a:rPr lang="en-US" altLang="zh-CN" sz="4000" dirty="0" smtClean="0">
                <a:solidFill>
                  <a:srgbClr val="339966"/>
                </a:solidFill>
                <a:latin typeface="Arial" pitchFamily="34" charset="0"/>
                <a:ea typeface="华文细黑" pitchFamily="2" charset="-122"/>
                <a:cs typeface="Arial" pitchFamily="34" charset="0"/>
              </a:rPr>
              <a:t>%</a:t>
            </a:r>
            <a:r>
              <a:rPr lang="zh-CN" altLang="en-US" sz="1600" dirty="0" smtClean="0">
                <a:solidFill>
                  <a:schemeClr val="tx1">
                    <a:lumMod val="65000"/>
                    <a:lumOff val="35000"/>
                  </a:schemeClr>
                </a:solidFill>
                <a:latin typeface="Arial" pitchFamily="34" charset="0"/>
                <a:ea typeface="华文细黑" pitchFamily="2" charset="-122"/>
                <a:cs typeface="Arial" pitchFamily="34" charset="0"/>
              </a:rPr>
              <a:t>参与者肯定公益人才</a:t>
            </a:r>
            <a:endParaRPr lang="en-US" altLang="zh-CN" sz="1600" dirty="0" smtClean="0">
              <a:solidFill>
                <a:schemeClr val="tx1">
                  <a:lumMod val="65000"/>
                  <a:lumOff val="35000"/>
                </a:schemeClr>
              </a:solidFill>
              <a:latin typeface="Arial" pitchFamily="34" charset="0"/>
              <a:ea typeface="华文细黑" pitchFamily="2" charset="-122"/>
              <a:cs typeface="Arial" pitchFamily="34" charset="0"/>
            </a:endParaRPr>
          </a:p>
          <a:p>
            <a:pPr marL="266700" indent="-266700">
              <a:buClr>
                <a:schemeClr val="bg1">
                  <a:lumMod val="75000"/>
                </a:schemeClr>
              </a:buClr>
              <a:buSzPct val="85000"/>
            </a:pPr>
            <a:r>
              <a:rPr lang="en-US" altLang="zh-CN" sz="1600" dirty="0" smtClean="0">
                <a:solidFill>
                  <a:schemeClr val="tx1">
                    <a:lumMod val="65000"/>
                    <a:lumOff val="35000"/>
                  </a:schemeClr>
                </a:solidFill>
                <a:latin typeface="Arial" pitchFamily="34" charset="0"/>
                <a:ea typeface="华文细黑" pitchFamily="2" charset="-122"/>
                <a:cs typeface="Arial" pitchFamily="34" charset="0"/>
              </a:rPr>
              <a:t>       </a:t>
            </a:r>
            <a:r>
              <a:rPr lang="zh-CN" altLang="en-US" sz="1600" dirty="0" smtClean="0">
                <a:solidFill>
                  <a:schemeClr val="tx1">
                    <a:lumMod val="65000"/>
                    <a:lumOff val="35000"/>
                  </a:schemeClr>
                </a:solidFill>
                <a:latin typeface="Arial" pitchFamily="34" charset="0"/>
                <a:ea typeface="华文细黑" pitchFamily="2" charset="-122"/>
                <a:cs typeface="Arial" pitchFamily="34" charset="0"/>
              </a:rPr>
              <a:t>培养计划的效果。</a:t>
            </a:r>
            <a:endParaRPr lang="en-US" altLang="zh-CN" sz="1600" dirty="0" smtClean="0">
              <a:solidFill>
                <a:schemeClr val="tx1">
                  <a:lumMod val="65000"/>
                  <a:lumOff val="35000"/>
                </a:schemeClr>
              </a:solidFill>
              <a:latin typeface="Arial" pitchFamily="34" charset="0"/>
              <a:ea typeface="华文细黑" pitchFamily="2" charset="-122"/>
              <a:cs typeface="Arial" pitchFamily="34" charset="0"/>
            </a:endParaRPr>
          </a:p>
        </p:txBody>
      </p:sp>
      <p:graphicFrame>
        <p:nvGraphicFramePr>
          <p:cNvPr id="6" name="图表 5"/>
          <p:cNvGraphicFramePr/>
          <p:nvPr/>
        </p:nvGraphicFramePr>
        <p:xfrm>
          <a:off x="4929349" y="1994507"/>
          <a:ext cx="5102913" cy="2290006"/>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2"/>
          <p:cNvSpPr>
            <a:spLocks noChangeArrowheads="1"/>
          </p:cNvSpPr>
          <p:nvPr/>
        </p:nvSpPr>
        <p:spPr bwMode="auto">
          <a:xfrm>
            <a:off x="5085837" y="1436729"/>
            <a:ext cx="5184575"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zh-CN" altLang="en-US" sz="1400" b="1" dirty="0" smtClean="0">
                <a:solidFill>
                  <a:schemeClr val="tx1">
                    <a:lumMod val="75000"/>
                    <a:lumOff val="25000"/>
                  </a:schemeClr>
                </a:solidFill>
                <a:latin typeface="Arial" pitchFamily="34" charset="0"/>
                <a:ea typeface="华文细黑" pitchFamily="2" charset="-122"/>
                <a:cs typeface="Arial" pitchFamily="34" charset="0"/>
              </a:rPr>
              <a:t>附图  不同性质的公益组织对公益人才支持项目的</a:t>
            </a:r>
            <a:endParaRPr lang="en-US" altLang="zh-CN" sz="1400" b="1" dirty="0" smtClean="0">
              <a:solidFill>
                <a:schemeClr val="tx1">
                  <a:lumMod val="75000"/>
                  <a:lumOff val="25000"/>
                </a:schemeClr>
              </a:solidFill>
              <a:latin typeface="Arial" pitchFamily="34" charset="0"/>
              <a:ea typeface="华文细黑" pitchFamily="2" charset="-122"/>
              <a:cs typeface="Arial" pitchFamily="34" charset="0"/>
            </a:endParaRPr>
          </a:p>
          <a:p>
            <a:pPr algn="ctr" fontAlgn="base">
              <a:spcBef>
                <a:spcPct val="0"/>
              </a:spcBef>
              <a:spcAft>
                <a:spcPct val="0"/>
              </a:spcAft>
            </a:pPr>
            <a:r>
              <a:rPr lang="zh-CN" altLang="en-US" sz="1400" b="1" dirty="0" smtClean="0">
                <a:solidFill>
                  <a:schemeClr val="tx1">
                    <a:lumMod val="75000"/>
                    <a:lumOff val="25000"/>
                  </a:schemeClr>
                </a:solidFill>
                <a:latin typeface="Arial" pitchFamily="34" charset="0"/>
                <a:ea typeface="华文细黑" pitchFamily="2" charset="-122"/>
                <a:cs typeface="Arial" pitchFamily="34" charset="0"/>
              </a:rPr>
              <a:t>认可度（</a:t>
            </a:r>
            <a:r>
              <a:rPr lang="en-US" altLang="zh-CN" sz="1400" b="1" dirty="0" smtClean="0">
                <a:solidFill>
                  <a:schemeClr val="tx1">
                    <a:lumMod val="75000"/>
                    <a:lumOff val="25000"/>
                  </a:schemeClr>
                </a:solidFill>
                <a:latin typeface="Arial" pitchFamily="34" charset="0"/>
                <a:ea typeface="华文细黑" pitchFamily="2" charset="-122"/>
                <a:cs typeface="Arial" pitchFamily="34" charset="0"/>
              </a:rPr>
              <a:t>%</a:t>
            </a:r>
            <a:r>
              <a:rPr lang="zh-CN" altLang="en-US" sz="1400" b="1" dirty="0" smtClean="0">
                <a:solidFill>
                  <a:schemeClr val="tx1">
                    <a:lumMod val="75000"/>
                    <a:lumOff val="25000"/>
                  </a:schemeClr>
                </a:solidFill>
                <a:latin typeface="Arial" pitchFamily="34" charset="0"/>
                <a:ea typeface="华文细黑" pitchFamily="2" charset="-122"/>
                <a:cs typeface="Arial" pitchFamily="34" charset="0"/>
              </a:rPr>
              <a:t>）</a:t>
            </a:r>
          </a:p>
        </p:txBody>
      </p:sp>
      <p:sp>
        <p:nvSpPr>
          <p:cNvPr id="15" name="矩形 14"/>
          <p:cNvSpPr/>
          <p:nvPr/>
        </p:nvSpPr>
        <p:spPr>
          <a:xfrm>
            <a:off x="1168155" y="2896523"/>
            <a:ext cx="3775575" cy="732508"/>
          </a:xfrm>
          <a:prstGeom prst="rect">
            <a:avLst/>
          </a:prstGeom>
        </p:spPr>
        <p:txBody>
          <a:bodyPr wrap="square">
            <a:spAutoFit/>
          </a:bodyPr>
          <a:lstStyle/>
          <a:p>
            <a:pPr marL="266700" indent="-266700">
              <a:lnSpc>
                <a:spcPct val="130000"/>
              </a:lnSpc>
              <a:buClr>
                <a:schemeClr val="bg1">
                  <a:lumMod val="75000"/>
                </a:schemeClr>
              </a:buClr>
              <a:buSzPct val="85000"/>
              <a:buFont typeface="Wingdings" pitchFamily="2" charset="2"/>
              <a:buChar char="ì"/>
            </a:pPr>
            <a:r>
              <a:rPr lang="zh-CN" altLang="en-US" sz="1600" dirty="0" smtClean="0">
                <a:solidFill>
                  <a:schemeClr val="tx1">
                    <a:lumMod val="65000"/>
                    <a:lumOff val="35000"/>
                  </a:schemeClr>
                </a:solidFill>
                <a:latin typeface="Arial" pitchFamily="34" charset="0"/>
                <a:ea typeface="华文细黑" pitchFamily="2" charset="-122"/>
                <a:cs typeface="Arial" pitchFamily="34" charset="0"/>
              </a:rPr>
              <a:t>未注册草根</a:t>
            </a:r>
            <a:r>
              <a:rPr lang="en-US" altLang="zh-CN" sz="1600" dirty="0" smtClean="0">
                <a:solidFill>
                  <a:schemeClr val="tx1">
                    <a:lumMod val="65000"/>
                    <a:lumOff val="35000"/>
                  </a:schemeClr>
                </a:solidFill>
                <a:latin typeface="Arial" pitchFamily="34" charset="0"/>
                <a:ea typeface="华文细黑" pitchFamily="2" charset="-122"/>
                <a:cs typeface="Arial" pitchFamily="34" charset="0"/>
              </a:rPr>
              <a:t>NGO</a:t>
            </a:r>
            <a:r>
              <a:rPr lang="zh-CN" altLang="en-US" sz="1600" dirty="0" smtClean="0">
                <a:solidFill>
                  <a:schemeClr val="tx1">
                    <a:lumMod val="65000"/>
                    <a:lumOff val="35000"/>
                  </a:schemeClr>
                </a:solidFill>
                <a:latin typeface="Arial" pitchFamily="34" charset="0"/>
                <a:ea typeface="华文细黑" pitchFamily="2" charset="-122"/>
                <a:cs typeface="Arial" pitchFamily="34" charset="0"/>
              </a:rPr>
              <a:t>表现出高参与度和高认可度。</a:t>
            </a:r>
            <a:endParaRPr lang="zh-CN" altLang="en-US" sz="1600" dirty="0">
              <a:solidFill>
                <a:schemeClr val="tx1">
                  <a:lumMod val="65000"/>
                  <a:lumOff val="35000"/>
                </a:schemeClr>
              </a:solidFill>
              <a:latin typeface="Arial" pitchFamily="34" charset="0"/>
              <a:ea typeface="华文细黑" pitchFamily="2" charset="-122"/>
              <a:cs typeface="Arial" pitchFamily="34" charset="0"/>
            </a:endParaRPr>
          </a:p>
        </p:txBody>
      </p:sp>
      <p:sp>
        <p:nvSpPr>
          <p:cNvPr id="9" name="矩形 8"/>
          <p:cNvSpPr/>
          <p:nvPr/>
        </p:nvSpPr>
        <p:spPr>
          <a:xfrm>
            <a:off x="-1" y="0"/>
            <a:ext cx="958531" cy="5400675"/>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0" name="TextBox 9"/>
          <p:cNvSpPr txBox="1"/>
          <p:nvPr/>
        </p:nvSpPr>
        <p:spPr>
          <a:xfrm>
            <a:off x="92337" y="339679"/>
            <a:ext cx="800219" cy="4289484"/>
          </a:xfrm>
          <a:prstGeom prst="rect">
            <a:avLst/>
          </a:prstGeom>
          <a:noFill/>
        </p:spPr>
        <p:txBody>
          <a:bodyPr vert="eaVert" wrap="square" rtlCol="0">
            <a:spAutoFit/>
          </a:bodyPr>
          <a:lstStyle/>
          <a:p>
            <a:r>
              <a:rPr lang="zh-CN" altLang="en-US" sz="1600" dirty="0" smtClean="0">
                <a:solidFill>
                  <a:schemeClr val="bg1"/>
                </a:solidFill>
                <a:latin typeface="微软雅黑" pitchFamily="34" charset="-122"/>
                <a:ea typeface="微软雅黑" pitchFamily="34" charset="-122"/>
              </a:rPr>
              <a:t>重视培训，人才培养计划认可度高、效果明显</a:t>
            </a:r>
            <a:r>
              <a:rPr lang="zh-CN" altLang="en-US" sz="2400" b="1" dirty="0" smtClean="0">
                <a:solidFill>
                  <a:schemeClr val="bg1"/>
                </a:solidFill>
                <a:latin typeface="微软雅黑" pitchFamily="34" charset="-122"/>
                <a:ea typeface="微软雅黑" pitchFamily="34" charset="-122"/>
              </a:rPr>
              <a:t>发现五</a:t>
            </a:r>
            <a:endParaRPr lang="zh-CN" altLang="en-US" sz="16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组合 91"/>
          <p:cNvGrpSpPr/>
          <p:nvPr/>
        </p:nvGrpSpPr>
        <p:grpSpPr>
          <a:xfrm>
            <a:off x="1528832" y="756121"/>
            <a:ext cx="5757144" cy="4217824"/>
            <a:chOff x="685395" y="-53757"/>
            <a:chExt cx="6281447" cy="5653411"/>
          </a:xfrm>
        </p:grpSpPr>
        <p:sp>
          <p:nvSpPr>
            <p:cNvPr id="2058" name="Rectangle 10"/>
            <p:cNvSpPr>
              <a:spLocks noChangeArrowheads="1"/>
            </p:cNvSpPr>
            <p:nvPr/>
          </p:nvSpPr>
          <p:spPr bwMode="auto">
            <a:xfrm>
              <a:off x="5345982" y="5324416"/>
              <a:ext cx="240645" cy="247519"/>
            </a:xfrm>
            <a:prstGeom prst="rect">
              <a:avLst/>
            </a:prstGeom>
            <a:noFill/>
            <a:ln w="9525">
              <a:noFill/>
              <a:miter lim="800000"/>
              <a:headEnd/>
              <a:tailEnd/>
            </a:ln>
          </p:spPr>
          <p:txBody>
            <a:bodyPr wrap="none" lIns="0" tIns="0" rIns="0" bIns="0">
              <a:spAutoFit/>
            </a:bodyPr>
            <a:lstStyle/>
            <a:p>
              <a:r>
                <a:rPr lang="en-US" altLang="zh-CN" sz="1200" dirty="0" smtClean="0">
                  <a:solidFill>
                    <a:srgbClr val="000000"/>
                  </a:solidFill>
                  <a:latin typeface="Arial" pitchFamily="34" charset="0"/>
                  <a:ea typeface="华文细黑" pitchFamily="2" charset="-122"/>
                  <a:cs typeface="Arial" pitchFamily="34" charset="0"/>
                </a:rPr>
                <a:t>0.5</a:t>
              </a:r>
              <a:endParaRPr lang="en-US" altLang="zh-CN" sz="1200" dirty="0">
                <a:latin typeface="Arial" pitchFamily="34" charset="0"/>
                <a:ea typeface="华文细黑" pitchFamily="2" charset="-122"/>
                <a:cs typeface="Arial" pitchFamily="34" charset="0"/>
              </a:endParaRPr>
            </a:p>
          </p:txBody>
        </p:sp>
        <p:sp>
          <p:nvSpPr>
            <p:cNvPr id="2059" name="Rectangle 11"/>
            <p:cNvSpPr>
              <a:spLocks noChangeArrowheads="1"/>
            </p:cNvSpPr>
            <p:nvPr/>
          </p:nvSpPr>
          <p:spPr bwMode="auto">
            <a:xfrm>
              <a:off x="3855639" y="5352133"/>
              <a:ext cx="240645" cy="247519"/>
            </a:xfrm>
            <a:prstGeom prst="rect">
              <a:avLst/>
            </a:prstGeom>
            <a:noFill/>
            <a:ln w="9525">
              <a:noFill/>
              <a:miter lim="800000"/>
              <a:headEnd/>
              <a:tailEnd/>
            </a:ln>
          </p:spPr>
          <p:txBody>
            <a:bodyPr wrap="none" lIns="0" tIns="0" rIns="0" bIns="0">
              <a:spAutoFit/>
            </a:bodyPr>
            <a:lstStyle/>
            <a:p>
              <a:r>
                <a:rPr lang="en-US" altLang="zh-CN" sz="1200">
                  <a:solidFill>
                    <a:srgbClr val="000000"/>
                  </a:solidFill>
                  <a:latin typeface="Arial" pitchFamily="34" charset="0"/>
                  <a:ea typeface="华文细黑" pitchFamily="2" charset="-122"/>
                  <a:cs typeface="Arial" pitchFamily="34" charset="0"/>
                </a:rPr>
                <a:t>0.0</a:t>
              </a:r>
              <a:endParaRPr lang="en-US" altLang="zh-CN" sz="1200">
                <a:latin typeface="Arial" pitchFamily="34" charset="0"/>
                <a:ea typeface="华文细黑" pitchFamily="2" charset="-122"/>
                <a:cs typeface="Arial" pitchFamily="34" charset="0"/>
              </a:endParaRPr>
            </a:p>
          </p:txBody>
        </p:sp>
        <p:sp>
          <p:nvSpPr>
            <p:cNvPr id="2060" name="Rectangle 12"/>
            <p:cNvSpPr>
              <a:spLocks noChangeArrowheads="1"/>
            </p:cNvSpPr>
            <p:nvPr/>
          </p:nvSpPr>
          <p:spPr bwMode="auto">
            <a:xfrm>
              <a:off x="2427178" y="5324416"/>
              <a:ext cx="298544" cy="247519"/>
            </a:xfrm>
            <a:prstGeom prst="rect">
              <a:avLst/>
            </a:prstGeom>
            <a:noFill/>
            <a:ln w="9525">
              <a:noFill/>
              <a:miter lim="800000"/>
              <a:headEnd/>
              <a:tailEnd/>
            </a:ln>
          </p:spPr>
          <p:txBody>
            <a:bodyPr wrap="none" lIns="0" tIns="0" rIns="0" bIns="0">
              <a:spAutoFit/>
            </a:bodyPr>
            <a:lstStyle/>
            <a:p>
              <a:r>
                <a:rPr lang="en-US" altLang="zh-CN" sz="1200" dirty="0" smtClean="0">
                  <a:solidFill>
                    <a:srgbClr val="000000"/>
                  </a:solidFill>
                  <a:latin typeface="Arial" pitchFamily="34" charset="0"/>
                  <a:ea typeface="华文细黑" pitchFamily="2" charset="-122"/>
                  <a:cs typeface="Arial" pitchFamily="34" charset="0"/>
                </a:rPr>
                <a:t>-0.5</a:t>
              </a:r>
              <a:endParaRPr lang="en-US" altLang="zh-CN" sz="1200" dirty="0">
                <a:latin typeface="Arial" pitchFamily="34" charset="0"/>
                <a:ea typeface="华文细黑" pitchFamily="2" charset="-122"/>
                <a:cs typeface="Arial" pitchFamily="34" charset="0"/>
              </a:endParaRPr>
            </a:p>
          </p:txBody>
        </p:sp>
        <p:sp>
          <p:nvSpPr>
            <p:cNvPr id="2061" name="Rectangle 13"/>
            <p:cNvSpPr>
              <a:spLocks noChangeArrowheads="1"/>
            </p:cNvSpPr>
            <p:nvPr/>
          </p:nvSpPr>
          <p:spPr bwMode="auto">
            <a:xfrm>
              <a:off x="959183" y="5352135"/>
              <a:ext cx="298544" cy="247519"/>
            </a:xfrm>
            <a:prstGeom prst="rect">
              <a:avLst/>
            </a:prstGeom>
            <a:noFill/>
            <a:ln w="9525">
              <a:noFill/>
              <a:miter lim="800000"/>
              <a:headEnd/>
              <a:tailEnd/>
            </a:ln>
          </p:spPr>
          <p:txBody>
            <a:bodyPr wrap="none" lIns="0" tIns="0" rIns="0" bIns="0">
              <a:spAutoFit/>
            </a:bodyPr>
            <a:lstStyle/>
            <a:p>
              <a:r>
                <a:rPr lang="en-US" altLang="zh-CN" sz="1200" dirty="0">
                  <a:solidFill>
                    <a:srgbClr val="000000"/>
                  </a:solidFill>
                  <a:latin typeface="Arial" pitchFamily="34" charset="0"/>
                  <a:ea typeface="华文细黑" pitchFamily="2" charset="-122"/>
                  <a:cs typeface="Arial" pitchFamily="34" charset="0"/>
                </a:rPr>
                <a:t>-1.0</a:t>
              </a:r>
              <a:endParaRPr lang="en-US" altLang="zh-CN" sz="1200" dirty="0">
                <a:latin typeface="Arial" pitchFamily="34" charset="0"/>
                <a:ea typeface="华文细黑" pitchFamily="2" charset="-122"/>
                <a:cs typeface="Arial" pitchFamily="34" charset="0"/>
              </a:endParaRPr>
            </a:p>
          </p:txBody>
        </p:sp>
        <p:sp>
          <p:nvSpPr>
            <p:cNvPr id="2062" name="Rectangle 14"/>
            <p:cNvSpPr>
              <a:spLocks noChangeArrowheads="1"/>
            </p:cNvSpPr>
            <p:nvPr/>
          </p:nvSpPr>
          <p:spPr bwMode="auto">
            <a:xfrm>
              <a:off x="685395" y="-53757"/>
              <a:ext cx="240645" cy="247519"/>
            </a:xfrm>
            <a:prstGeom prst="rect">
              <a:avLst/>
            </a:prstGeom>
            <a:noFill/>
            <a:ln w="9525">
              <a:noFill/>
              <a:miter lim="800000"/>
              <a:headEnd/>
              <a:tailEnd/>
            </a:ln>
          </p:spPr>
          <p:txBody>
            <a:bodyPr wrap="none" lIns="0" tIns="0" rIns="0" bIns="0">
              <a:spAutoFit/>
            </a:bodyPr>
            <a:lstStyle/>
            <a:p>
              <a:r>
                <a:rPr lang="en-US" altLang="zh-CN" sz="1200" dirty="0">
                  <a:solidFill>
                    <a:srgbClr val="000000"/>
                  </a:solidFill>
                  <a:latin typeface="Arial" pitchFamily="34" charset="0"/>
                  <a:ea typeface="华文细黑" pitchFamily="2" charset="-122"/>
                  <a:cs typeface="Arial" pitchFamily="34" charset="0"/>
                </a:rPr>
                <a:t>1.5</a:t>
              </a:r>
              <a:endParaRPr lang="en-US" altLang="zh-CN" sz="1200" dirty="0">
                <a:latin typeface="Arial" pitchFamily="34" charset="0"/>
                <a:ea typeface="华文细黑" pitchFamily="2" charset="-122"/>
                <a:cs typeface="Arial" pitchFamily="34" charset="0"/>
              </a:endParaRPr>
            </a:p>
          </p:txBody>
        </p:sp>
        <p:sp>
          <p:nvSpPr>
            <p:cNvPr id="2063" name="Rectangle 15"/>
            <p:cNvSpPr>
              <a:spLocks noChangeArrowheads="1"/>
            </p:cNvSpPr>
            <p:nvPr/>
          </p:nvSpPr>
          <p:spPr bwMode="auto">
            <a:xfrm>
              <a:off x="685395" y="1000125"/>
              <a:ext cx="240645" cy="247519"/>
            </a:xfrm>
            <a:prstGeom prst="rect">
              <a:avLst/>
            </a:prstGeom>
            <a:noFill/>
            <a:ln w="9525">
              <a:noFill/>
              <a:miter lim="800000"/>
              <a:headEnd/>
              <a:tailEnd/>
            </a:ln>
          </p:spPr>
          <p:txBody>
            <a:bodyPr wrap="none" lIns="0" tIns="0" rIns="0" bIns="0">
              <a:spAutoFit/>
            </a:bodyPr>
            <a:lstStyle/>
            <a:p>
              <a:r>
                <a:rPr lang="en-US" altLang="zh-CN" sz="1200">
                  <a:solidFill>
                    <a:srgbClr val="000000"/>
                  </a:solidFill>
                  <a:latin typeface="Arial" pitchFamily="34" charset="0"/>
                  <a:ea typeface="华文细黑" pitchFamily="2" charset="-122"/>
                  <a:cs typeface="Arial" pitchFamily="34" charset="0"/>
                </a:rPr>
                <a:t>1.0</a:t>
              </a:r>
              <a:endParaRPr lang="en-US" altLang="zh-CN" sz="1200">
                <a:latin typeface="Arial" pitchFamily="34" charset="0"/>
                <a:ea typeface="华文细黑" pitchFamily="2" charset="-122"/>
                <a:cs typeface="Arial" pitchFamily="34" charset="0"/>
              </a:endParaRPr>
            </a:p>
          </p:txBody>
        </p:sp>
        <p:sp>
          <p:nvSpPr>
            <p:cNvPr id="2064" name="Rectangle 16"/>
            <p:cNvSpPr>
              <a:spLocks noChangeArrowheads="1"/>
            </p:cNvSpPr>
            <p:nvPr/>
          </p:nvSpPr>
          <p:spPr bwMode="auto">
            <a:xfrm>
              <a:off x="685395" y="2039006"/>
              <a:ext cx="336540" cy="247519"/>
            </a:xfrm>
            <a:prstGeom prst="rect">
              <a:avLst/>
            </a:prstGeom>
            <a:noFill/>
            <a:ln w="9525">
              <a:noFill/>
              <a:miter lim="800000"/>
              <a:headEnd/>
              <a:tailEnd/>
            </a:ln>
          </p:spPr>
          <p:txBody>
            <a:bodyPr wrap="none" lIns="0" tIns="0" rIns="0" bIns="0">
              <a:spAutoFit/>
            </a:bodyPr>
            <a:lstStyle/>
            <a:p>
              <a:r>
                <a:rPr lang="en-US" altLang="zh-CN" sz="1200" dirty="0" smtClean="0">
                  <a:solidFill>
                    <a:srgbClr val="000000"/>
                  </a:solidFill>
                  <a:latin typeface="Arial" pitchFamily="34" charset="0"/>
                  <a:ea typeface="华文细黑" pitchFamily="2" charset="-122"/>
                  <a:cs typeface="Arial" pitchFamily="34" charset="0"/>
                </a:rPr>
                <a:t>0.55</a:t>
              </a:r>
              <a:endParaRPr lang="en-US" altLang="zh-CN" sz="1200" dirty="0">
                <a:latin typeface="Arial" pitchFamily="34" charset="0"/>
                <a:ea typeface="华文细黑" pitchFamily="2" charset="-122"/>
                <a:cs typeface="Arial" pitchFamily="34" charset="0"/>
              </a:endParaRPr>
            </a:p>
          </p:txBody>
        </p:sp>
        <p:sp>
          <p:nvSpPr>
            <p:cNvPr id="2065" name="Rectangle 17"/>
            <p:cNvSpPr>
              <a:spLocks noChangeArrowheads="1"/>
            </p:cNvSpPr>
            <p:nvPr/>
          </p:nvSpPr>
          <p:spPr bwMode="auto">
            <a:xfrm>
              <a:off x="685395" y="3076636"/>
              <a:ext cx="240645" cy="247519"/>
            </a:xfrm>
            <a:prstGeom prst="rect">
              <a:avLst/>
            </a:prstGeom>
            <a:noFill/>
            <a:ln w="9525">
              <a:noFill/>
              <a:miter lim="800000"/>
              <a:headEnd/>
              <a:tailEnd/>
            </a:ln>
          </p:spPr>
          <p:txBody>
            <a:bodyPr wrap="none" lIns="0" tIns="0" rIns="0" bIns="0">
              <a:spAutoFit/>
            </a:bodyPr>
            <a:lstStyle/>
            <a:p>
              <a:r>
                <a:rPr lang="en-US" altLang="zh-CN" sz="1200">
                  <a:solidFill>
                    <a:srgbClr val="000000"/>
                  </a:solidFill>
                  <a:latin typeface="Arial" pitchFamily="34" charset="0"/>
                  <a:ea typeface="华文细黑" pitchFamily="2" charset="-122"/>
                  <a:cs typeface="Arial" pitchFamily="34" charset="0"/>
                </a:rPr>
                <a:t>0.0</a:t>
              </a:r>
              <a:endParaRPr lang="en-US" altLang="zh-CN" sz="1200">
                <a:latin typeface="Arial" pitchFamily="34" charset="0"/>
                <a:ea typeface="华文细黑" pitchFamily="2" charset="-122"/>
                <a:cs typeface="Arial" pitchFamily="34" charset="0"/>
              </a:endParaRPr>
            </a:p>
          </p:txBody>
        </p:sp>
        <p:sp>
          <p:nvSpPr>
            <p:cNvPr id="2066" name="Rectangle 18"/>
            <p:cNvSpPr>
              <a:spLocks noChangeArrowheads="1"/>
            </p:cNvSpPr>
            <p:nvPr/>
          </p:nvSpPr>
          <p:spPr bwMode="auto">
            <a:xfrm>
              <a:off x="685395" y="4039580"/>
              <a:ext cx="298544" cy="247519"/>
            </a:xfrm>
            <a:prstGeom prst="rect">
              <a:avLst/>
            </a:prstGeom>
            <a:noFill/>
            <a:ln w="9525">
              <a:noFill/>
              <a:miter lim="800000"/>
              <a:headEnd/>
              <a:tailEnd/>
            </a:ln>
          </p:spPr>
          <p:txBody>
            <a:bodyPr wrap="none" lIns="0" tIns="0" rIns="0" bIns="0">
              <a:spAutoFit/>
            </a:bodyPr>
            <a:lstStyle/>
            <a:p>
              <a:r>
                <a:rPr lang="en-US" altLang="zh-CN" sz="1200" dirty="0" smtClean="0">
                  <a:solidFill>
                    <a:srgbClr val="000000"/>
                  </a:solidFill>
                  <a:latin typeface="Arial" pitchFamily="34" charset="0"/>
                  <a:ea typeface="华文细黑" pitchFamily="2" charset="-122"/>
                  <a:cs typeface="Arial" pitchFamily="34" charset="0"/>
                </a:rPr>
                <a:t>-0.5</a:t>
              </a:r>
              <a:endParaRPr lang="en-US" altLang="zh-CN" sz="1200" dirty="0">
                <a:latin typeface="Arial" pitchFamily="34" charset="0"/>
                <a:ea typeface="华文细黑" pitchFamily="2" charset="-122"/>
                <a:cs typeface="Arial" pitchFamily="34" charset="0"/>
              </a:endParaRPr>
            </a:p>
          </p:txBody>
        </p:sp>
        <p:sp>
          <p:nvSpPr>
            <p:cNvPr id="2067" name="Rectangle 19"/>
            <p:cNvSpPr>
              <a:spLocks noChangeArrowheads="1"/>
            </p:cNvSpPr>
            <p:nvPr/>
          </p:nvSpPr>
          <p:spPr bwMode="auto">
            <a:xfrm>
              <a:off x="685395" y="5091887"/>
              <a:ext cx="298544" cy="247519"/>
            </a:xfrm>
            <a:prstGeom prst="rect">
              <a:avLst/>
            </a:prstGeom>
            <a:noFill/>
            <a:ln w="9525">
              <a:noFill/>
              <a:miter lim="800000"/>
              <a:headEnd/>
              <a:tailEnd/>
            </a:ln>
          </p:spPr>
          <p:txBody>
            <a:bodyPr wrap="none" lIns="0" tIns="0" rIns="0" bIns="0">
              <a:spAutoFit/>
            </a:bodyPr>
            <a:lstStyle/>
            <a:p>
              <a:r>
                <a:rPr lang="en-US" altLang="zh-CN" sz="1200">
                  <a:solidFill>
                    <a:srgbClr val="000000"/>
                  </a:solidFill>
                  <a:latin typeface="Arial" pitchFamily="34" charset="0"/>
                  <a:ea typeface="华文细黑" pitchFamily="2" charset="-122"/>
                  <a:cs typeface="Arial" pitchFamily="34" charset="0"/>
                </a:rPr>
                <a:t>-1.0</a:t>
              </a:r>
              <a:endParaRPr lang="en-US" altLang="zh-CN" sz="1200">
                <a:latin typeface="Arial" pitchFamily="34" charset="0"/>
                <a:ea typeface="华文细黑" pitchFamily="2" charset="-122"/>
                <a:cs typeface="Arial" pitchFamily="34" charset="0"/>
              </a:endParaRPr>
            </a:p>
          </p:txBody>
        </p:sp>
        <p:sp>
          <p:nvSpPr>
            <p:cNvPr id="2096" name="Freeform 48"/>
            <p:cNvSpPr>
              <a:spLocks noEditPoints="1"/>
            </p:cNvSpPr>
            <p:nvPr/>
          </p:nvSpPr>
          <p:spPr bwMode="auto">
            <a:xfrm>
              <a:off x="1171254" y="4972694"/>
              <a:ext cx="5672839" cy="318036"/>
            </a:xfrm>
            <a:custGeom>
              <a:avLst/>
              <a:gdLst/>
              <a:ahLst/>
              <a:cxnLst>
                <a:cxn ang="0">
                  <a:pos x="3320" y="0"/>
                </a:cxn>
                <a:cxn ang="0">
                  <a:pos x="3320" y="24"/>
                </a:cxn>
                <a:cxn ang="0">
                  <a:pos x="2490" y="0"/>
                </a:cxn>
                <a:cxn ang="0">
                  <a:pos x="2490" y="24"/>
                </a:cxn>
                <a:cxn ang="0">
                  <a:pos x="1660" y="0"/>
                </a:cxn>
                <a:cxn ang="0">
                  <a:pos x="1660" y="24"/>
                </a:cxn>
                <a:cxn ang="0">
                  <a:pos x="830" y="0"/>
                </a:cxn>
                <a:cxn ang="0">
                  <a:pos x="830" y="24"/>
                </a:cxn>
                <a:cxn ang="0">
                  <a:pos x="0" y="0"/>
                </a:cxn>
                <a:cxn ang="0">
                  <a:pos x="0" y="24"/>
                </a:cxn>
              </a:cxnLst>
              <a:rect l="0" t="0" r="r" b="b"/>
              <a:pathLst>
                <a:path w="3320" h="24">
                  <a:moveTo>
                    <a:pt x="3320" y="0"/>
                  </a:moveTo>
                  <a:lnTo>
                    <a:pt x="3320" y="24"/>
                  </a:lnTo>
                  <a:moveTo>
                    <a:pt x="2490" y="0"/>
                  </a:moveTo>
                  <a:lnTo>
                    <a:pt x="2490" y="24"/>
                  </a:lnTo>
                  <a:moveTo>
                    <a:pt x="1660" y="0"/>
                  </a:moveTo>
                  <a:lnTo>
                    <a:pt x="1660" y="24"/>
                  </a:lnTo>
                  <a:moveTo>
                    <a:pt x="830" y="0"/>
                  </a:moveTo>
                  <a:lnTo>
                    <a:pt x="830" y="24"/>
                  </a:lnTo>
                  <a:moveTo>
                    <a:pt x="0" y="0"/>
                  </a:moveTo>
                  <a:lnTo>
                    <a:pt x="0" y="24"/>
                  </a:lnTo>
                </a:path>
              </a:pathLst>
            </a:custGeom>
            <a:solidFill>
              <a:schemeClr val="bg1">
                <a:lumMod val="75000"/>
              </a:schemeClr>
            </a:solidFill>
            <a:ln w="58738" cap="flat">
              <a:solidFill>
                <a:schemeClr val="bg1">
                  <a:lumMod val="75000"/>
                </a:schemeClr>
              </a:solidFill>
              <a:prstDash val="solid"/>
              <a:miter lim="800000"/>
              <a:headEnd/>
              <a:tailEnd/>
            </a:ln>
          </p:spPr>
          <p:txBody>
            <a:bodyPr/>
            <a:lstStyle/>
            <a:p>
              <a:endParaRPr lang="zh-CN" altLang="en-US">
                <a:latin typeface="Arial" pitchFamily="34" charset="0"/>
                <a:ea typeface="华文细黑" pitchFamily="2" charset="-122"/>
                <a:cs typeface="Arial" pitchFamily="34" charset="0"/>
              </a:endParaRPr>
            </a:p>
          </p:txBody>
        </p:sp>
        <p:sp>
          <p:nvSpPr>
            <p:cNvPr id="2097" name="Freeform 49"/>
            <p:cNvSpPr>
              <a:spLocks noEditPoints="1"/>
            </p:cNvSpPr>
            <p:nvPr/>
          </p:nvSpPr>
          <p:spPr bwMode="auto">
            <a:xfrm>
              <a:off x="1115352" y="108049"/>
              <a:ext cx="663865" cy="5112568"/>
            </a:xfrm>
            <a:custGeom>
              <a:avLst/>
              <a:gdLst/>
              <a:ahLst/>
              <a:cxnLst>
                <a:cxn ang="0">
                  <a:pos x="0" y="0"/>
                </a:cxn>
                <a:cxn ang="0">
                  <a:pos x="37" y="0"/>
                </a:cxn>
                <a:cxn ang="0">
                  <a:pos x="0" y="830"/>
                </a:cxn>
                <a:cxn ang="0">
                  <a:pos x="37" y="830"/>
                </a:cxn>
                <a:cxn ang="0">
                  <a:pos x="0" y="1660"/>
                </a:cxn>
                <a:cxn ang="0">
                  <a:pos x="37" y="1660"/>
                </a:cxn>
                <a:cxn ang="0">
                  <a:pos x="0" y="2503"/>
                </a:cxn>
                <a:cxn ang="0">
                  <a:pos x="37" y="2503"/>
                </a:cxn>
                <a:cxn ang="0">
                  <a:pos x="0" y="3334"/>
                </a:cxn>
                <a:cxn ang="0">
                  <a:pos x="37" y="3334"/>
                </a:cxn>
                <a:cxn ang="0">
                  <a:pos x="0" y="4164"/>
                </a:cxn>
                <a:cxn ang="0">
                  <a:pos x="37" y="4164"/>
                </a:cxn>
              </a:cxnLst>
              <a:rect l="0" t="0" r="r" b="b"/>
              <a:pathLst>
                <a:path w="37" h="4164">
                  <a:moveTo>
                    <a:pt x="0" y="0"/>
                  </a:moveTo>
                  <a:lnTo>
                    <a:pt x="37" y="0"/>
                  </a:lnTo>
                  <a:moveTo>
                    <a:pt x="0" y="830"/>
                  </a:moveTo>
                  <a:lnTo>
                    <a:pt x="37" y="830"/>
                  </a:lnTo>
                  <a:moveTo>
                    <a:pt x="0" y="1660"/>
                  </a:moveTo>
                  <a:lnTo>
                    <a:pt x="37" y="1660"/>
                  </a:lnTo>
                  <a:moveTo>
                    <a:pt x="0" y="2503"/>
                  </a:moveTo>
                  <a:lnTo>
                    <a:pt x="37" y="2503"/>
                  </a:lnTo>
                  <a:moveTo>
                    <a:pt x="0" y="3334"/>
                  </a:moveTo>
                  <a:lnTo>
                    <a:pt x="37" y="3334"/>
                  </a:lnTo>
                  <a:moveTo>
                    <a:pt x="0" y="4164"/>
                  </a:moveTo>
                  <a:lnTo>
                    <a:pt x="37" y="4164"/>
                  </a:lnTo>
                </a:path>
              </a:pathLst>
            </a:custGeom>
            <a:solidFill>
              <a:schemeClr val="bg1">
                <a:lumMod val="75000"/>
              </a:schemeClr>
            </a:solidFill>
            <a:ln w="58738" cap="flat">
              <a:solidFill>
                <a:schemeClr val="bg1">
                  <a:lumMod val="75000"/>
                </a:schemeClr>
              </a:solidFill>
              <a:prstDash val="solid"/>
              <a:miter lim="800000"/>
              <a:headEnd/>
              <a:tailEnd/>
            </a:ln>
          </p:spPr>
          <p:txBody>
            <a:bodyPr/>
            <a:lstStyle/>
            <a:p>
              <a:endParaRPr lang="zh-CN" altLang="en-US">
                <a:latin typeface="Arial" pitchFamily="34" charset="0"/>
                <a:ea typeface="华文细黑" pitchFamily="2" charset="-122"/>
                <a:cs typeface="Arial" pitchFamily="34" charset="0"/>
              </a:endParaRPr>
            </a:p>
          </p:txBody>
        </p:sp>
        <p:sp>
          <p:nvSpPr>
            <p:cNvPr id="2098" name="Rectangle 50"/>
            <p:cNvSpPr>
              <a:spLocks noChangeArrowheads="1"/>
            </p:cNvSpPr>
            <p:nvPr/>
          </p:nvSpPr>
          <p:spPr bwMode="auto">
            <a:xfrm>
              <a:off x="1149987" y="42760"/>
              <a:ext cx="5816855" cy="5205651"/>
            </a:xfrm>
            <a:prstGeom prst="rect">
              <a:avLst/>
            </a:prstGeom>
            <a:solidFill>
              <a:srgbClr val="FFFFFF"/>
            </a:solidFill>
            <a:ln w="19050">
              <a:solidFill>
                <a:srgbClr val="FFFFFF"/>
              </a:solidFill>
              <a:miter lim="800000"/>
              <a:headEnd/>
              <a:tailEnd/>
            </a:ln>
          </p:spPr>
          <p:txBody>
            <a:bodyPr/>
            <a:lstStyle/>
            <a:p>
              <a:endParaRPr lang="zh-CN" altLang="en-US">
                <a:latin typeface="Arial" pitchFamily="34" charset="0"/>
                <a:ea typeface="华文细黑" pitchFamily="2" charset="-122"/>
                <a:cs typeface="Arial" pitchFamily="34" charset="0"/>
              </a:endParaRPr>
            </a:p>
          </p:txBody>
        </p:sp>
        <p:sp>
          <p:nvSpPr>
            <p:cNvPr id="2099" name="Rectangle 51"/>
            <p:cNvSpPr>
              <a:spLocks noChangeArrowheads="1"/>
            </p:cNvSpPr>
            <p:nvPr/>
          </p:nvSpPr>
          <p:spPr bwMode="auto">
            <a:xfrm>
              <a:off x="1134195" y="56257"/>
              <a:ext cx="5706964" cy="5205651"/>
            </a:xfrm>
            <a:prstGeom prst="rect">
              <a:avLst/>
            </a:prstGeom>
            <a:noFill/>
            <a:ln w="9525">
              <a:solidFill>
                <a:schemeClr val="bg1">
                  <a:lumMod val="75000"/>
                </a:schemeClr>
              </a:solidFill>
              <a:miter lim="800000"/>
              <a:headEnd/>
              <a:tailEnd/>
            </a:ln>
          </p:spPr>
          <p:txBody>
            <a:bodyPr/>
            <a:lstStyle/>
            <a:p>
              <a:endParaRPr lang="zh-CN" altLang="en-US">
                <a:latin typeface="Arial" pitchFamily="34" charset="0"/>
                <a:ea typeface="华文细黑" pitchFamily="2" charset="-122"/>
                <a:cs typeface="Arial" pitchFamily="34" charset="0"/>
              </a:endParaRPr>
            </a:p>
          </p:txBody>
        </p:sp>
        <p:sp>
          <p:nvSpPr>
            <p:cNvPr id="2100" name="Freeform 52"/>
            <p:cNvSpPr>
              <a:spLocks noEditPoints="1"/>
            </p:cNvSpPr>
            <p:nvPr/>
          </p:nvSpPr>
          <p:spPr bwMode="auto">
            <a:xfrm>
              <a:off x="1256564" y="2767846"/>
              <a:ext cx="4366171" cy="1068884"/>
            </a:xfrm>
            <a:custGeom>
              <a:avLst/>
              <a:gdLst/>
              <a:ahLst/>
              <a:cxnLst>
                <a:cxn ang="0">
                  <a:pos x="0" y="855"/>
                </a:cxn>
                <a:cxn ang="0">
                  <a:pos x="50" y="855"/>
                </a:cxn>
                <a:cxn ang="0">
                  <a:pos x="50" y="805"/>
                </a:cxn>
                <a:cxn ang="0">
                  <a:pos x="0" y="805"/>
                </a:cxn>
                <a:cxn ang="0">
                  <a:pos x="0" y="855"/>
                </a:cxn>
                <a:cxn ang="0">
                  <a:pos x="2490" y="49"/>
                </a:cxn>
                <a:cxn ang="0">
                  <a:pos x="2540" y="49"/>
                </a:cxn>
                <a:cxn ang="0">
                  <a:pos x="2540" y="0"/>
                </a:cxn>
                <a:cxn ang="0">
                  <a:pos x="2490" y="0"/>
                </a:cxn>
                <a:cxn ang="0">
                  <a:pos x="2490" y="49"/>
                </a:cxn>
              </a:cxnLst>
              <a:rect l="0" t="0" r="r" b="b"/>
              <a:pathLst>
                <a:path w="2540" h="855">
                  <a:moveTo>
                    <a:pt x="0" y="855"/>
                  </a:moveTo>
                  <a:lnTo>
                    <a:pt x="50" y="855"/>
                  </a:lnTo>
                  <a:lnTo>
                    <a:pt x="50" y="805"/>
                  </a:lnTo>
                  <a:lnTo>
                    <a:pt x="0" y="805"/>
                  </a:lnTo>
                  <a:lnTo>
                    <a:pt x="0" y="855"/>
                  </a:lnTo>
                  <a:moveTo>
                    <a:pt x="2490" y="49"/>
                  </a:moveTo>
                  <a:lnTo>
                    <a:pt x="2540" y="49"/>
                  </a:lnTo>
                  <a:lnTo>
                    <a:pt x="2540" y="0"/>
                  </a:lnTo>
                  <a:lnTo>
                    <a:pt x="2490" y="0"/>
                  </a:lnTo>
                  <a:lnTo>
                    <a:pt x="2490" y="49"/>
                  </a:lnTo>
                </a:path>
              </a:pathLst>
            </a:custGeom>
            <a:noFill/>
            <a:ln w="19050">
              <a:solidFill>
                <a:srgbClr val="808000"/>
              </a:solidFill>
              <a:prstDash val="solid"/>
              <a:round/>
              <a:headEnd/>
              <a:tailEnd/>
            </a:ln>
          </p:spPr>
          <p:txBody>
            <a:bodyPr/>
            <a:lstStyle/>
            <a:p>
              <a:endParaRPr lang="zh-CN" altLang="en-US">
                <a:latin typeface="Arial" pitchFamily="34" charset="0"/>
                <a:ea typeface="华文细黑" pitchFamily="2" charset="-122"/>
                <a:cs typeface="Arial" pitchFamily="34" charset="0"/>
              </a:endParaRPr>
            </a:p>
          </p:txBody>
        </p:sp>
        <p:sp>
          <p:nvSpPr>
            <p:cNvPr id="2101" name="Freeform 53"/>
            <p:cNvSpPr>
              <a:spLocks noEditPoints="1"/>
            </p:cNvSpPr>
            <p:nvPr/>
          </p:nvSpPr>
          <p:spPr bwMode="auto">
            <a:xfrm>
              <a:off x="1426741" y="2860357"/>
              <a:ext cx="4259595" cy="775097"/>
            </a:xfrm>
            <a:custGeom>
              <a:avLst/>
              <a:gdLst/>
              <a:ahLst/>
              <a:cxnLst>
                <a:cxn ang="0">
                  <a:pos x="0" y="620"/>
                </a:cxn>
                <a:cxn ang="0">
                  <a:pos x="50" y="620"/>
                </a:cxn>
                <a:cxn ang="0">
                  <a:pos x="50" y="570"/>
                </a:cxn>
                <a:cxn ang="0">
                  <a:pos x="0" y="570"/>
                </a:cxn>
                <a:cxn ang="0">
                  <a:pos x="0" y="620"/>
                </a:cxn>
                <a:cxn ang="0">
                  <a:pos x="2428" y="50"/>
                </a:cxn>
                <a:cxn ang="0">
                  <a:pos x="2478" y="50"/>
                </a:cxn>
                <a:cxn ang="0">
                  <a:pos x="2478" y="0"/>
                </a:cxn>
                <a:cxn ang="0">
                  <a:pos x="2428" y="0"/>
                </a:cxn>
                <a:cxn ang="0">
                  <a:pos x="2428" y="50"/>
                </a:cxn>
              </a:cxnLst>
              <a:rect l="0" t="0" r="r" b="b"/>
              <a:pathLst>
                <a:path w="2478" h="620">
                  <a:moveTo>
                    <a:pt x="0" y="620"/>
                  </a:moveTo>
                  <a:lnTo>
                    <a:pt x="50" y="620"/>
                  </a:lnTo>
                  <a:lnTo>
                    <a:pt x="50" y="570"/>
                  </a:lnTo>
                  <a:lnTo>
                    <a:pt x="0" y="570"/>
                  </a:lnTo>
                  <a:lnTo>
                    <a:pt x="0" y="620"/>
                  </a:lnTo>
                  <a:moveTo>
                    <a:pt x="2428" y="50"/>
                  </a:moveTo>
                  <a:lnTo>
                    <a:pt x="2478" y="50"/>
                  </a:lnTo>
                  <a:lnTo>
                    <a:pt x="2478" y="0"/>
                  </a:lnTo>
                  <a:lnTo>
                    <a:pt x="2428" y="0"/>
                  </a:lnTo>
                  <a:lnTo>
                    <a:pt x="2428" y="50"/>
                  </a:lnTo>
                </a:path>
              </a:pathLst>
            </a:custGeom>
            <a:noFill/>
            <a:ln w="19050">
              <a:solidFill>
                <a:srgbClr val="008000"/>
              </a:solidFill>
              <a:prstDash val="solid"/>
              <a:round/>
              <a:headEnd/>
              <a:tailEnd/>
            </a:ln>
          </p:spPr>
          <p:txBody>
            <a:bodyPr/>
            <a:lstStyle/>
            <a:p>
              <a:endParaRPr lang="zh-CN" altLang="en-US">
                <a:latin typeface="Arial" pitchFamily="34" charset="0"/>
                <a:ea typeface="华文细黑" pitchFamily="2" charset="-122"/>
                <a:cs typeface="Arial" pitchFamily="34" charset="0"/>
              </a:endParaRPr>
            </a:p>
          </p:txBody>
        </p:sp>
        <p:sp>
          <p:nvSpPr>
            <p:cNvPr id="2102" name="Freeform 54"/>
            <p:cNvSpPr>
              <a:spLocks noEditPoints="1"/>
            </p:cNvSpPr>
            <p:nvPr/>
          </p:nvSpPr>
          <p:spPr bwMode="auto">
            <a:xfrm>
              <a:off x="1746468" y="2736592"/>
              <a:ext cx="4173647" cy="945118"/>
            </a:xfrm>
            <a:custGeom>
              <a:avLst/>
              <a:gdLst/>
              <a:ahLst/>
              <a:cxnLst>
                <a:cxn ang="0">
                  <a:pos x="0" y="756"/>
                </a:cxn>
                <a:cxn ang="0">
                  <a:pos x="50" y="756"/>
                </a:cxn>
                <a:cxn ang="0">
                  <a:pos x="50" y="706"/>
                </a:cxn>
                <a:cxn ang="0">
                  <a:pos x="0" y="706"/>
                </a:cxn>
                <a:cxn ang="0">
                  <a:pos x="0" y="756"/>
                </a:cxn>
                <a:cxn ang="0">
                  <a:pos x="2379" y="49"/>
                </a:cxn>
                <a:cxn ang="0">
                  <a:pos x="2428" y="49"/>
                </a:cxn>
                <a:cxn ang="0">
                  <a:pos x="2428" y="0"/>
                </a:cxn>
                <a:cxn ang="0">
                  <a:pos x="2379" y="0"/>
                </a:cxn>
                <a:cxn ang="0">
                  <a:pos x="2379" y="49"/>
                </a:cxn>
              </a:cxnLst>
              <a:rect l="0" t="0" r="r" b="b"/>
              <a:pathLst>
                <a:path w="2428" h="756">
                  <a:moveTo>
                    <a:pt x="0" y="756"/>
                  </a:moveTo>
                  <a:lnTo>
                    <a:pt x="50" y="756"/>
                  </a:lnTo>
                  <a:lnTo>
                    <a:pt x="50" y="706"/>
                  </a:lnTo>
                  <a:lnTo>
                    <a:pt x="0" y="706"/>
                  </a:lnTo>
                  <a:lnTo>
                    <a:pt x="0" y="756"/>
                  </a:lnTo>
                  <a:moveTo>
                    <a:pt x="2379" y="49"/>
                  </a:moveTo>
                  <a:lnTo>
                    <a:pt x="2428" y="49"/>
                  </a:lnTo>
                  <a:lnTo>
                    <a:pt x="2428" y="0"/>
                  </a:lnTo>
                  <a:lnTo>
                    <a:pt x="2379" y="0"/>
                  </a:lnTo>
                  <a:lnTo>
                    <a:pt x="2379" y="49"/>
                  </a:lnTo>
                </a:path>
              </a:pathLst>
            </a:custGeom>
            <a:noFill/>
            <a:ln w="19050">
              <a:solidFill>
                <a:srgbClr val="800000"/>
              </a:solidFill>
              <a:prstDash val="solid"/>
              <a:round/>
              <a:headEnd/>
              <a:tailEnd/>
            </a:ln>
          </p:spPr>
          <p:txBody>
            <a:bodyPr/>
            <a:lstStyle/>
            <a:p>
              <a:endParaRPr lang="zh-CN" altLang="en-US">
                <a:latin typeface="Arial" pitchFamily="34" charset="0"/>
                <a:ea typeface="华文细黑" pitchFamily="2" charset="-122"/>
                <a:cs typeface="Arial" pitchFamily="34" charset="0"/>
              </a:endParaRPr>
            </a:p>
          </p:txBody>
        </p:sp>
        <p:sp>
          <p:nvSpPr>
            <p:cNvPr id="2103" name="Freeform 55"/>
            <p:cNvSpPr>
              <a:spLocks noEditPoints="1"/>
            </p:cNvSpPr>
            <p:nvPr/>
          </p:nvSpPr>
          <p:spPr bwMode="auto">
            <a:xfrm>
              <a:off x="1256564" y="3030379"/>
              <a:ext cx="4025816" cy="403801"/>
            </a:xfrm>
            <a:custGeom>
              <a:avLst/>
              <a:gdLst/>
              <a:ahLst/>
              <a:cxnLst>
                <a:cxn ang="0">
                  <a:pos x="0" y="323"/>
                </a:cxn>
                <a:cxn ang="0">
                  <a:pos x="50" y="323"/>
                </a:cxn>
                <a:cxn ang="0">
                  <a:pos x="50" y="273"/>
                </a:cxn>
                <a:cxn ang="0">
                  <a:pos x="0" y="273"/>
                </a:cxn>
                <a:cxn ang="0">
                  <a:pos x="0" y="323"/>
                </a:cxn>
                <a:cxn ang="0">
                  <a:pos x="2292" y="50"/>
                </a:cxn>
                <a:cxn ang="0">
                  <a:pos x="2342" y="50"/>
                </a:cxn>
                <a:cxn ang="0">
                  <a:pos x="2342" y="0"/>
                </a:cxn>
                <a:cxn ang="0">
                  <a:pos x="2292" y="0"/>
                </a:cxn>
                <a:cxn ang="0">
                  <a:pos x="2292" y="50"/>
                </a:cxn>
              </a:cxnLst>
              <a:rect l="0" t="0" r="r" b="b"/>
              <a:pathLst>
                <a:path w="2342" h="323">
                  <a:moveTo>
                    <a:pt x="0" y="323"/>
                  </a:moveTo>
                  <a:lnTo>
                    <a:pt x="50" y="323"/>
                  </a:lnTo>
                  <a:lnTo>
                    <a:pt x="50" y="273"/>
                  </a:lnTo>
                  <a:lnTo>
                    <a:pt x="0" y="273"/>
                  </a:lnTo>
                  <a:lnTo>
                    <a:pt x="0" y="323"/>
                  </a:lnTo>
                  <a:moveTo>
                    <a:pt x="2292" y="50"/>
                  </a:moveTo>
                  <a:lnTo>
                    <a:pt x="2342" y="50"/>
                  </a:lnTo>
                  <a:lnTo>
                    <a:pt x="2342" y="0"/>
                  </a:lnTo>
                  <a:lnTo>
                    <a:pt x="2292" y="0"/>
                  </a:lnTo>
                  <a:lnTo>
                    <a:pt x="2292" y="50"/>
                  </a:lnTo>
                </a:path>
              </a:pathLst>
            </a:custGeom>
            <a:noFill/>
            <a:ln w="19050">
              <a:solidFill>
                <a:srgbClr val="808080"/>
              </a:solidFill>
              <a:prstDash val="solid"/>
              <a:round/>
              <a:headEnd/>
              <a:tailEnd/>
            </a:ln>
          </p:spPr>
          <p:txBody>
            <a:bodyPr/>
            <a:lstStyle/>
            <a:p>
              <a:endParaRPr lang="zh-CN" altLang="en-US">
                <a:latin typeface="Arial" pitchFamily="34" charset="0"/>
                <a:ea typeface="华文细黑" pitchFamily="2" charset="-122"/>
                <a:cs typeface="Arial" pitchFamily="34" charset="0"/>
              </a:endParaRPr>
            </a:p>
          </p:txBody>
        </p:sp>
        <p:sp>
          <p:nvSpPr>
            <p:cNvPr id="2104" name="Freeform 56"/>
            <p:cNvSpPr>
              <a:spLocks noEditPoints="1"/>
            </p:cNvSpPr>
            <p:nvPr/>
          </p:nvSpPr>
          <p:spPr bwMode="auto">
            <a:xfrm>
              <a:off x="1789443" y="2286536"/>
              <a:ext cx="3364014" cy="1332667"/>
            </a:xfrm>
            <a:custGeom>
              <a:avLst/>
              <a:gdLst/>
              <a:ahLst/>
              <a:cxnLst>
                <a:cxn ang="0">
                  <a:pos x="0" y="50"/>
                </a:cxn>
                <a:cxn ang="0">
                  <a:pos x="49" y="50"/>
                </a:cxn>
                <a:cxn ang="0">
                  <a:pos x="49" y="0"/>
                </a:cxn>
                <a:cxn ang="0">
                  <a:pos x="0" y="0"/>
                </a:cxn>
                <a:cxn ang="0">
                  <a:pos x="0" y="50"/>
                </a:cxn>
                <a:cxn ang="0">
                  <a:pos x="1908" y="1066"/>
                </a:cxn>
                <a:cxn ang="0">
                  <a:pos x="1957" y="1066"/>
                </a:cxn>
                <a:cxn ang="0">
                  <a:pos x="1957" y="1017"/>
                </a:cxn>
                <a:cxn ang="0">
                  <a:pos x="1908" y="1017"/>
                </a:cxn>
                <a:cxn ang="0">
                  <a:pos x="1908" y="1066"/>
                </a:cxn>
              </a:cxnLst>
              <a:rect l="0" t="0" r="r" b="b"/>
              <a:pathLst>
                <a:path w="1957" h="1066">
                  <a:moveTo>
                    <a:pt x="0" y="50"/>
                  </a:moveTo>
                  <a:lnTo>
                    <a:pt x="49" y="50"/>
                  </a:lnTo>
                  <a:lnTo>
                    <a:pt x="49" y="0"/>
                  </a:lnTo>
                  <a:lnTo>
                    <a:pt x="0" y="0"/>
                  </a:lnTo>
                  <a:lnTo>
                    <a:pt x="0" y="50"/>
                  </a:lnTo>
                  <a:moveTo>
                    <a:pt x="1908" y="1066"/>
                  </a:moveTo>
                  <a:lnTo>
                    <a:pt x="1957" y="1066"/>
                  </a:lnTo>
                  <a:lnTo>
                    <a:pt x="1957" y="1017"/>
                  </a:lnTo>
                  <a:lnTo>
                    <a:pt x="1908" y="1017"/>
                  </a:lnTo>
                  <a:lnTo>
                    <a:pt x="1908" y="1066"/>
                  </a:lnTo>
                </a:path>
              </a:pathLst>
            </a:custGeom>
            <a:noFill/>
            <a:ln w="19050">
              <a:solidFill>
                <a:srgbClr val="C0C0C0"/>
              </a:solidFill>
              <a:prstDash val="solid"/>
              <a:round/>
              <a:headEnd/>
              <a:tailEnd/>
            </a:ln>
          </p:spPr>
          <p:txBody>
            <a:bodyPr/>
            <a:lstStyle/>
            <a:p>
              <a:endParaRPr lang="zh-CN" altLang="en-US">
                <a:latin typeface="Arial" pitchFamily="34" charset="0"/>
                <a:ea typeface="华文细黑" pitchFamily="2" charset="-122"/>
                <a:cs typeface="Arial" pitchFamily="34" charset="0"/>
              </a:endParaRPr>
            </a:p>
          </p:txBody>
        </p:sp>
        <p:sp>
          <p:nvSpPr>
            <p:cNvPr id="2105" name="Freeform 57"/>
            <p:cNvSpPr>
              <a:spLocks noEditPoints="1"/>
            </p:cNvSpPr>
            <p:nvPr/>
          </p:nvSpPr>
          <p:spPr bwMode="auto">
            <a:xfrm>
              <a:off x="2086823" y="490062"/>
              <a:ext cx="2406551" cy="4369296"/>
            </a:xfrm>
            <a:custGeom>
              <a:avLst/>
              <a:gdLst/>
              <a:ahLst/>
              <a:cxnLst>
                <a:cxn ang="0">
                  <a:pos x="1351" y="2875"/>
                </a:cxn>
                <a:cxn ang="0">
                  <a:pos x="1400" y="2875"/>
                </a:cxn>
                <a:cxn ang="0">
                  <a:pos x="1400" y="2826"/>
                </a:cxn>
                <a:cxn ang="0">
                  <a:pos x="1351" y="2826"/>
                </a:cxn>
                <a:cxn ang="0">
                  <a:pos x="1351" y="2875"/>
                </a:cxn>
                <a:cxn ang="0">
                  <a:pos x="880" y="2652"/>
                </a:cxn>
                <a:cxn ang="0">
                  <a:pos x="929" y="2652"/>
                </a:cxn>
                <a:cxn ang="0">
                  <a:pos x="929" y="2603"/>
                </a:cxn>
                <a:cxn ang="0">
                  <a:pos x="880" y="2603"/>
                </a:cxn>
                <a:cxn ang="0">
                  <a:pos x="880" y="2652"/>
                </a:cxn>
                <a:cxn ang="0">
                  <a:pos x="1338" y="2132"/>
                </a:cxn>
                <a:cxn ang="0">
                  <a:pos x="1388" y="2132"/>
                </a:cxn>
                <a:cxn ang="0">
                  <a:pos x="1388" y="2082"/>
                </a:cxn>
                <a:cxn ang="0">
                  <a:pos x="1338" y="2082"/>
                </a:cxn>
                <a:cxn ang="0">
                  <a:pos x="1338" y="2132"/>
                </a:cxn>
                <a:cxn ang="0">
                  <a:pos x="991" y="49"/>
                </a:cxn>
                <a:cxn ang="0">
                  <a:pos x="1041" y="49"/>
                </a:cxn>
                <a:cxn ang="0">
                  <a:pos x="1041" y="0"/>
                </a:cxn>
                <a:cxn ang="0">
                  <a:pos x="991" y="0"/>
                </a:cxn>
                <a:cxn ang="0">
                  <a:pos x="991" y="49"/>
                </a:cxn>
                <a:cxn ang="0">
                  <a:pos x="0" y="3495"/>
                </a:cxn>
                <a:cxn ang="0">
                  <a:pos x="50" y="3495"/>
                </a:cxn>
                <a:cxn ang="0">
                  <a:pos x="50" y="3445"/>
                </a:cxn>
                <a:cxn ang="0">
                  <a:pos x="0" y="3445"/>
                </a:cxn>
                <a:cxn ang="0">
                  <a:pos x="0" y="3495"/>
                </a:cxn>
              </a:cxnLst>
              <a:rect l="0" t="0" r="r" b="b"/>
              <a:pathLst>
                <a:path w="1400" h="3495">
                  <a:moveTo>
                    <a:pt x="1351" y="2875"/>
                  </a:moveTo>
                  <a:lnTo>
                    <a:pt x="1400" y="2875"/>
                  </a:lnTo>
                  <a:lnTo>
                    <a:pt x="1400" y="2826"/>
                  </a:lnTo>
                  <a:lnTo>
                    <a:pt x="1351" y="2826"/>
                  </a:lnTo>
                  <a:lnTo>
                    <a:pt x="1351" y="2875"/>
                  </a:lnTo>
                  <a:moveTo>
                    <a:pt x="880" y="2652"/>
                  </a:moveTo>
                  <a:lnTo>
                    <a:pt x="929" y="2652"/>
                  </a:lnTo>
                  <a:lnTo>
                    <a:pt x="929" y="2603"/>
                  </a:lnTo>
                  <a:lnTo>
                    <a:pt x="880" y="2603"/>
                  </a:lnTo>
                  <a:lnTo>
                    <a:pt x="880" y="2652"/>
                  </a:lnTo>
                  <a:moveTo>
                    <a:pt x="1338" y="2132"/>
                  </a:moveTo>
                  <a:lnTo>
                    <a:pt x="1388" y="2132"/>
                  </a:lnTo>
                  <a:lnTo>
                    <a:pt x="1388" y="2082"/>
                  </a:lnTo>
                  <a:lnTo>
                    <a:pt x="1338" y="2082"/>
                  </a:lnTo>
                  <a:lnTo>
                    <a:pt x="1338" y="2132"/>
                  </a:lnTo>
                  <a:moveTo>
                    <a:pt x="991" y="49"/>
                  </a:moveTo>
                  <a:lnTo>
                    <a:pt x="1041" y="49"/>
                  </a:lnTo>
                  <a:lnTo>
                    <a:pt x="1041" y="0"/>
                  </a:lnTo>
                  <a:lnTo>
                    <a:pt x="991" y="0"/>
                  </a:lnTo>
                  <a:lnTo>
                    <a:pt x="991" y="49"/>
                  </a:lnTo>
                  <a:moveTo>
                    <a:pt x="0" y="3495"/>
                  </a:moveTo>
                  <a:lnTo>
                    <a:pt x="50" y="3495"/>
                  </a:lnTo>
                  <a:lnTo>
                    <a:pt x="50" y="3445"/>
                  </a:lnTo>
                  <a:lnTo>
                    <a:pt x="0" y="3445"/>
                  </a:lnTo>
                  <a:lnTo>
                    <a:pt x="0" y="3495"/>
                  </a:lnTo>
                </a:path>
              </a:pathLst>
            </a:custGeom>
            <a:noFill/>
            <a:ln w="19050">
              <a:solidFill>
                <a:srgbClr val="FFFF00"/>
              </a:solidFill>
              <a:prstDash val="solid"/>
              <a:round/>
              <a:headEnd/>
              <a:tailEnd/>
            </a:ln>
          </p:spPr>
          <p:txBody>
            <a:bodyPr/>
            <a:lstStyle/>
            <a:p>
              <a:endParaRPr lang="zh-CN" altLang="en-US">
                <a:latin typeface="Arial" pitchFamily="34" charset="0"/>
                <a:ea typeface="华文细黑" pitchFamily="2" charset="-122"/>
                <a:cs typeface="Arial" pitchFamily="34" charset="0"/>
              </a:endParaRPr>
            </a:p>
          </p:txBody>
        </p:sp>
        <p:sp>
          <p:nvSpPr>
            <p:cNvPr id="2106" name="Freeform 58"/>
            <p:cNvSpPr>
              <a:spLocks noEditPoints="1"/>
            </p:cNvSpPr>
            <p:nvPr/>
          </p:nvSpPr>
          <p:spPr bwMode="auto">
            <a:xfrm>
              <a:off x="3492937" y="2101514"/>
              <a:ext cx="1064040" cy="2076509"/>
            </a:xfrm>
            <a:custGeom>
              <a:avLst/>
              <a:gdLst/>
              <a:ahLst/>
              <a:cxnLst>
                <a:cxn ang="0">
                  <a:pos x="186" y="1264"/>
                </a:cxn>
                <a:cxn ang="0">
                  <a:pos x="235" y="1264"/>
                </a:cxn>
                <a:cxn ang="0">
                  <a:pos x="235" y="1214"/>
                </a:cxn>
                <a:cxn ang="0">
                  <a:pos x="186" y="1214"/>
                </a:cxn>
                <a:cxn ang="0">
                  <a:pos x="186" y="1264"/>
                </a:cxn>
                <a:cxn ang="0">
                  <a:pos x="570" y="1400"/>
                </a:cxn>
                <a:cxn ang="0">
                  <a:pos x="619" y="1400"/>
                </a:cxn>
                <a:cxn ang="0">
                  <a:pos x="619" y="1351"/>
                </a:cxn>
                <a:cxn ang="0">
                  <a:pos x="570" y="1351"/>
                </a:cxn>
                <a:cxn ang="0">
                  <a:pos x="570" y="1400"/>
                </a:cxn>
                <a:cxn ang="0">
                  <a:pos x="0" y="49"/>
                </a:cxn>
                <a:cxn ang="0">
                  <a:pos x="49" y="49"/>
                </a:cxn>
                <a:cxn ang="0">
                  <a:pos x="49" y="0"/>
                </a:cxn>
                <a:cxn ang="0">
                  <a:pos x="0" y="0"/>
                </a:cxn>
                <a:cxn ang="0">
                  <a:pos x="0" y="49"/>
                </a:cxn>
                <a:cxn ang="0">
                  <a:pos x="322" y="1661"/>
                </a:cxn>
                <a:cxn ang="0">
                  <a:pos x="372" y="1661"/>
                </a:cxn>
                <a:cxn ang="0">
                  <a:pos x="372" y="1611"/>
                </a:cxn>
                <a:cxn ang="0">
                  <a:pos x="322" y="1611"/>
                </a:cxn>
                <a:cxn ang="0">
                  <a:pos x="322" y="1661"/>
                </a:cxn>
                <a:cxn ang="0">
                  <a:pos x="0" y="557"/>
                </a:cxn>
                <a:cxn ang="0">
                  <a:pos x="49" y="557"/>
                </a:cxn>
                <a:cxn ang="0">
                  <a:pos x="49" y="508"/>
                </a:cxn>
                <a:cxn ang="0">
                  <a:pos x="0" y="508"/>
                </a:cxn>
                <a:cxn ang="0">
                  <a:pos x="0" y="557"/>
                </a:cxn>
              </a:cxnLst>
              <a:rect l="0" t="0" r="r" b="b"/>
              <a:pathLst>
                <a:path w="619" h="1661">
                  <a:moveTo>
                    <a:pt x="186" y="1264"/>
                  </a:moveTo>
                  <a:lnTo>
                    <a:pt x="235" y="1264"/>
                  </a:lnTo>
                  <a:lnTo>
                    <a:pt x="235" y="1214"/>
                  </a:lnTo>
                  <a:lnTo>
                    <a:pt x="186" y="1214"/>
                  </a:lnTo>
                  <a:lnTo>
                    <a:pt x="186" y="1264"/>
                  </a:lnTo>
                  <a:moveTo>
                    <a:pt x="570" y="1400"/>
                  </a:moveTo>
                  <a:lnTo>
                    <a:pt x="619" y="1400"/>
                  </a:lnTo>
                  <a:lnTo>
                    <a:pt x="619" y="1351"/>
                  </a:lnTo>
                  <a:lnTo>
                    <a:pt x="570" y="1351"/>
                  </a:lnTo>
                  <a:lnTo>
                    <a:pt x="570" y="1400"/>
                  </a:lnTo>
                  <a:moveTo>
                    <a:pt x="0" y="49"/>
                  </a:moveTo>
                  <a:lnTo>
                    <a:pt x="49" y="49"/>
                  </a:lnTo>
                  <a:lnTo>
                    <a:pt x="49" y="0"/>
                  </a:lnTo>
                  <a:lnTo>
                    <a:pt x="0" y="0"/>
                  </a:lnTo>
                  <a:lnTo>
                    <a:pt x="0" y="49"/>
                  </a:lnTo>
                  <a:moveTo>
                    <a:pt x="322" y="1661"/>
                  </a:moveTo>
                  <a:lnTo>
                    <a:pt x="372" y="1661"/>
                  </a:lnTo>
                  <a:lnTo>
                    <a:pt x="372" y="1611"/>
                  </a:lnTo>
                  <a:lnTo>
                    <a:pt x="322" y="1611"/>
                  </a:lnTo>
                  <a:lnTo>
                    <a:pt x="322" y="1661"/>
                  </a:lnTo>
                  <a:moveTo>
                    <a:pt x="0" y="557"/>
                  </a:moveTo>
                  <a:lnTo>
                    <a:pt x="49" y="557"/>
                  </a:lnTo>
                  <a:lnTo>
                    <a:pt x="49" y="508"/>
                  </a:lnTo>
                  <a:lnTo>
                    <a:pt x="0" y="508"/>
                  </a:lnTo>
                  <a:lnTo>
                    <a:pt x="0" y="557"/>
                  </a:lnTo>
                </a:path>
              </a:pathLst>
            </a:custGeom>
            <a:noFill/>
            <a:ln w="19050">
              <a:solidFill>
                <a:srgbClr val="00FFFF"/>
              </a:solidFill>
              <a:prstDash val="solid"/>
              <a:round/>
              <a:headEnd/>
              <a:tailEnd/>
            </a:ln>
          </p:spPr>
          <p:txBody>
            <a:bodyPr/>
            <a:lstStyle/>
            <a:p>
              <a:endParaRPr lang="zh-CN" altLang="en-US">
                <a:latin typeface="Arial" pitchFamily="34" charset="0"/>
                <a:ea typeface="华文细黑" pitchFamily="2" charset="-122"/>
                <a:cs typeface="Arial" pitchFamily="34" charset="0"/>
              </a:endParaRPr>
            </a:p>
          </p:txBody>
        </p:sp>
        <p:sp>
          <p:nvSpPr>
            <p:cNvPr id="2107" name="Freeform 59"/>
            <p:cNvSpPr>
              <a:spLocks noEditPoints="1"/>
            </p:cNvSpPr>
            <p:nvPr/>
          </p:nvSpPr>
          <p:spPr bwMode="auto">
            <a:xfrm>
              <a:off x="2640331" y="1140142"/>
              <a:ext cx="1875391" cy="2975372"/>
            </a:xfrm>
            <a:custGeom>
              <a:avLst/>
              <a:gdLst/>
              <a:ahLst/>
              <a:cxnLst>
                <a:cxn ang="0">
                  <a:pos x="0" y="50"/>
                </a:cxn>
                <a:cxn ang="0">
                  <a:pos x="50" y="50"/>
                </a:cxn>
                <a:cxn ang="0">
                  <a:pos x="50" y="0"/>
                </a:cxn>
                <a:cxn ang="0">
                  <a:pos x="0" y="0"/>
                </a:cxn>
                <a:cxn ang="0">
                  <a:pos x="0" y="50"/>
                </a:cxn>
                <a:cxn ang="0">
                  <a:pos x="1041" y="2380"/>
                </a:cxn>
                <a:cxn ang="0">
                  <a:pos x="1091" y="2380"/>
                </a:cxn>
                <a:cxn ang="0">
                  <a:pos x="1091" y="2330"/>
                </a:cxn>
                <a:cxn ang="0">
                  <a:pos x="1041" y="2330"/>
                </a:cxn>
                <a:cxn ang="0">
                  <a:pos x="1041" y="2380"/>
                </a:cxn>
              </a:cxnLst>
              <a:rect l="0" t="0" r="r" b="b"/>
              <a:pathLst>
                <a:path w="1091" h="2380">
                  <a:moveTo>
                    <a:pt x="0" y="50"/>
                  </a:moveTo>
                  <a:lnTo>
                    <a:pt x="50" y="50"/>
                  </a:lnTo>
                  <a:lnTo>
                    <a:pt x="50" y="0"/>
                  </a:lnTo>
                  <a:lnTo>
                    <a:pt x="0" y="0"/>
                  </a:lnTo>
                  <a:lnTo>
                    <a:pt x="0" y="50"/>
                  </a:lnTo>
                  <a:moveTo>
                    <a:pt x="1041" y="2380"/>
                  </a:moveTo>
                  <a:lnTo>
                    <a:pt x="1091" y="2380"/>
                  </a:lnTo>
                  <a:lnTo>
                    <a:pt x="1091" y="2330"/>
                  </a:lnTo>
                  <a:lnTo>
                    <a:pt x="1041" y="2330"/>
                  </a:lnTo>
                  <a:lnTo>
                    <a:pt x="1041" y="2380"/>
                  </a:lnTo>
                </a:path>
              </a:pathLst>
            </a:custGeom>
            <a:noFill/>
            <a:ln w="19050">
              <a:solidFill>
                <a:srgbClr val="FF00FF"/>
              </a:solidFill>
              <a:prstDash val="solid"/>
              <a:round/>
              <a:headEnd/>
              <a:tailEnd/>
            </a:ln>
          </p:spPr>
          <p:txBody>
            <a:bodyPr/>
            <a:lstStyle/>
            <a:p>
              <a:endParaRPr lang="zh-CN" altLang="en-US">
                <a:latin typeface="Arial" pitchFamily="34" charset="0"/>
                <a:ea typeface="华文细黑" pitchFamily="2" charset="-122"/>
                <a:cs typeface="Arial" pitchFamily="34" charset="0"/>
              </a:endParaRPr>
            </a:p>
          </p:txBody>
        </p:sp>
        <p:sp>
          <p:nvSpPr>
            <p:cNvPr id="2108" name="Freeform 60"/>
            <p:cNvSpPr>
              <a:spLocks noEditPoints="1"/>
            </p:cNvSpPr>
            <p:nvPr/>
          </p:nvSpPr>
          <p:spPr bwMode="auto">
            <a:xfrm>
              <a:off x="3470591" y="2240281"/>
              <a:ext cx="1576290" cy="2759095"/>
            </a:xfrm>
            <a:custGeom>
              <a:avLst/>
              <a:gdLst/>
              <a:ahLst/>
              <a:cxnLst>
                <a:cxn ang="0">
                  <a:pos x="0" y="50"/>
                </a:cxn>
                <a:cxn ang="0">
                  <a:pos x="50" y="50"/>
                </a:cxn>
                <a:cxn ang="0">
                  <a:pos x="50" y="0"/>
                </a:cxn>
                <a:cxn ang="0">
                  <a:pos x="0" y="0"/>
                </a:cxn>
                <a:cxn ang="0">
                  <a:pos x="0" y="50"/>
                </a:cxn>
                <a:cxn ang="0">
                  <a:pos x="868" y="2207"/>
                </a:cxn>
                <a:cxn ang="0">
                  <a:pos x="917" y="2207"/>
                </a:cxn>
                <a:cxn ang="0">
                  <a:pos x="917" y="2157"/>
                </a:cxn>
                <a:cxn ang="0">
                  <a:pos x="868" y="2157"/>
                </a:cxn>
                <a:cxn ang="0">
                  <a:pos x="868" y="2207"/>
                </a:cxn>
              </a:cxnLst>
              <a:rect l="0" t="0" r="r" b="b"/>
              <a:pathLst>
                <a:path w="917" h="2207">
                  <a:moveTo>
                    <a:pt x="0" y="50"/>
                  </a:moveTo>
                  <a:lnTo>
                    <a:pt x="50" y="50"/>
                  </a:lnTo>
                  <a:lnTo>
                    <a:pt x="50" y="0"/>
                  </a:lnTo>
                  <a:lnTo>
                    <a:pt x="0" y="0"/>
                  </a:lnTo>
                  <a:lnTo>
                    <a:pt x="0" y="50"/>
                  </a:lnTo>
                  <a:moveTo>
                    <a:pt x="868" y="2207"/>
                  </a:moveTo>
                  <a:lnTo>
                    <a:pt x="917" y="2207"/>
                  </a:lnTo>
                  <a:lnTo>
                    <a:pt x="917" y="2157"/>
                  </a:lnTo>
                  <a:lnTo>
                    <a:pt x="868" y="2157"/>
                  </a:lnTo>
                  <a:lnTo>
                    <a:pt x="868" y="2207"/>
                  </a:lnTo>
                </a:path>
              </a:pathLst>
            </a:custGeom>
            <a:noFill/>
            <a:ln w="19050">
              <a:solidFill>
                <a:srgbClr val="0000FF"/>
              </a:solidFill>
              <a:prstDash val="solid"/>
              <a:round/>
              <a:headEnd/>
              <a:tailEnd/>
            </a:ln>
          </p:spPr>
          <p:txBody>
            <a:bodyPr/>
            <a:lstStyle/>
            <a:p>
              <a:endParaRPr lang="zh-CN" altLang="en-US">
                <a:latin typeface="Arial" pitchFamily="34" charset="0"/>
                <a:ea typeface="华文细黑" pitchFamily="2" charset="-122"/>
                <a:cs typeface="Arial" pitchFamily="34" charset="0"/>
              </a:endParaRPr>
            </a:p>
          </p:txBody>
        </p:sp>
        <p:sp>
          <p:nvSpPr>
            <p:cNvPr id="2109" name="Freeform 61"/>
            <p:cNvSpPr>
              <a:spLocks noEditPoints="1"/>
            </p:cNvSpPr>
            <p:nvPr/>
          </p:nvSpPr>
          <p:spPr bwMode="auto">
            <a:xfrm>
              <a:off x="3470591" y="1745218"/>
              <a:ext cx="1918365" cy="2510314"/>
            </a:xfrm>
            <a:custGeom>
              <a:avLst/>
              <a:gdLst/>
              <a:ahLst/>
              <a:cxnLst>
                <a:cxn ang="0">
                  <a:pos x="447" y="1970"/>
                </a:cxn>
                <a:cxn ang="0">
                  <a:pos x="496" y="1970"/>
                </a:cxn>
                <a:cxn ang="0">
                  <a:pos x="496" y="1921"/>
                </a:cxn>
                <a:cxn ang="0">
                  <a:pos x="447" y="1921"/>
                </a:cxn>
                <a:cxn ang="0">
                  <a:pos x="447" y="1970"/>
                </a:cxn>
                <a:cxn ang="0">
                  <a:pos x="0" y="979"/>
                </a:cxn>
                <a:cxn ang="0">
                  <a:pos x="50" y="979"/>
                </a:cxn>
                <a:cxn ang="0">
                  <a:pos x="50" y="929"/>
                </a:cxn>
                <a:cxn ang="0">
                  <a:pos x="0" y="929"/>
                </a:cxn>
                <a:cxn ang="0">
                  <a:pos x="0" y="979"/>
                </a:cxn>
                <a:cxn ang="0">
                  <a:pos x="893" y="49"/>
                </a:cxn>
                <a:cxn ang="0">
                  <a:pos x="942" y="49"/>
                </a:cxn>
                <a:cxn ang="0">
                  <a:pos x="942" y="0"/>
                </a:cxn>
                <a:cxn ang="0">
                  <a:pos x="893" y="0"/>
                </a:cxn>
                <a:cxn ang="0">
                  <a:pos x="893" y="49"/>
                </a:cxn>
                <a:cxn ang="0">
                  <a:pos x="0" y="1661"/>
                </a:cxn>
                <a:cxn ang="0">
                  <a:pos x="50" y="1661"/>
                </a:cxn>
                <a:cxn ang="0">
                  <a:pos x="50" y="1611"/>
                </a:cxn>
                <a:cxn ang="0">
                  <a:pos x="0" y="1611"/>
                </a:cxn>
                <a:cxn ang="0">
                  <a:pos x="0" y="1661"/>
                </a:cxn>
                <a:cxn ang="0">
                  <a:pos x="1066" y="2008"/>
                </a:cxn>
                <a:cxn ang="0">
                  <a:pos x="1116" y="2008"/>
                </a:cxn>
                <a:cxn ang="0">
                  <a:pos x="1116" y="1958"/>
                </a:cxn>
                <a:cxn ang="0">
                  <a:pos x="1066" y="1958"/>
                </a:cxn>
                <a:cxn ang="0">
                  <a:pos x="1066" y="2008"/>
                </a:cxn>
              </a:cxnLst>
              <a:rect l="0" t="0" r="r" b="b"/>
              <a:pathLst>
                <a:path w="1116" h="2008">
                  <a:moveTo>
                    <a:pt x="447" y="1970"/>
                  </a:moveTo>
                  <a:lnTo>
                    <a:pt x="496" y="1970"/>
                  </a:lnTo>
                  <a:lnTo>
                    <a:pt x="496" y="1921"/>
                  </a:lnTo>
                  <a:lnTo>
                    <a:pt x="447" y="1921"/>
                  </a:lnTo>
                  <a:lnTo>
                    <a:pt x="447" y="1970"/>
                  </a:lnTo>
                  <a:moveTo>
                    <a:pt x="0" y="979"/>
                  </a:moveTo>
                  <a:lnTo>
                    <a:pt x="50" y="979"/>
                  </a:lnTo>
                  <a:lnTo>
                    <a:pt x="50" y="929"/>
                  </a:lnTo>
                  <a:lnTo>
                    <a:pt x="0" y="929"/>
                  </a:lnTo>
                  <a:lnTo>
                    <a:pt x="0" y="979"/>
                  </a:lnTo>
                  <a:moveTo>
                    <a:pt x="893" y="49"/>
                  </a:moveTo>
                  <a:lnTo>
                    <a:pt x="942" y="49"/>
                  </a:lnTo>
                  <a:lnTo>
                    <a:pt x="942" y="0"/>
                  </a:lnTo>
                  <a:lnTo>
                    <a:pt x="893" y="0"/>
                  </a:lnTo>
                  <a:lnTo>
                    <a:pt x="893" y="49"/>
                  </a:lnTo>
                  <a:moveTo>
                    <a:pt x="0" y="1661"/>
                  </a:moveTo>
                  <a:lnTo>
                    <a:pt x="50" y="1661"/>
                  </a:lnTo>
                  <a:lnTo>
                    <a:pt x="50" y="1611"/>
                  </a:lnTo>
                  <a:lnTo>
                    <a:pt x="0" y="1611"/>
                  </a:lnTo>
                  <a:lnTo>
                    <a:pt x="0" y="1661"/>
                  </a:lnTo>
                  <a:moveTo>
                    <a:pt x="1066" y="2008"/>
                  </a:moveTo>
                  <a:lnTo>
                    <a:pt x="1116" y="2008"/>
                  </a:lnTo>
                  <a:lnTo>
                    <a:pt x="1116" y="1958"/>
                  </a:lnTo>
                  <a:lnTo>
                    <a:pt x="1066" y="1958"/>
                  </a:lnTo>
                  <a:lnTo>
                    <a:pt x="1066" y="2008"/>
                  </a:lnTo>
                </a:path>
              </a:pathLst>
            </a:custGeom>
            <a:noFill/>
            <a:ln w="19050">
              <a:solidFill>
                <a:srgbClr val="00FF00"/>
              </a:solidFill>
              <a:prstDash val="solid"/>
              <a:round/>
              <a:headEnd/>
              <a:tailEnd/>
            </a:ln>
          </p:spPr>
          <p:txBody>
            <a:bodyPr/>
            <a:lstStyle/>
            <a:p>
              <a:endParaRPr lang="zh-CN" altLang="en-US">
                <a:latin typeface="Arial" pitchFamily="34" charset="0"/>
                <a:ea typeface="华文细黑" pitchFamily="2" charset="-122"/>
                <a:cs typeface="Arial" pitchFamily="34" charset="0"/>
              </a:endParaRPr>
            </a:p>
          </p:txBody>
        </p:sp>
        <p:sp>
          <p:nvSpPr>
            <p:cNvPr id="2110" name="Freeform 62"/>
            <p:cNvSpPr>
              <a:spLocks noEditPoints="1"/>
            </p:cNvSpPr>
            <p:nvPr/>
          </p:nvSpPr>
          <p:spPr bwMode="auto">
            <a:xfrm>
              <a:off x="3919240" y="2952869"/>
              <a:ext cx="276754" cy="310039"/>
            </a:xfrm>
            <a:custGeom>
              <a:avLst/>
              <a:gdLst/>
              <a:ahLst/>
              <a:cxnLst>
                <a:cxn ang="0">
                  <a:pos x="0" y="248"/>
                </a:cxn>
                <a:cxn ang="0">
                  <a:pos x="49" y="248"/>
                </a:cxn>
                <a:cxn ang="0">
                  <a:pos x="49" y="199"/>
                </a:cxn>
                <a:cxn ang="0">
                  <a:pos x="0" y="199"/>
                </a:cxn>
                <a:cxn ang="0">
                  <a:pos x="0" y="248"/>
                </a:cxn>
                <a:cxn ang="0">
                  <a:pos x="111" y="50"/>
                </a:cxn>
                <a:cxn ang="0">
                  <a:pos x="161" y="50"/>
                </a:cxn>
                <a:cxn ang="0">
                  <a:pos x="161" y="0"/>
                </a:cxn>
                <a:cxn ang="0">
                  <a:pos x="111" y="0"/>
                </a:cxn>
                <a:cxn ang="0">
                  <a:pos x="111" y="50"/>
                </a:cxn>
              </a:cxnLst>
              <a:rect l="0" t="0" r="r" b="b"/>
              <a:pathLst>
                <a:path w="161" h="248">
                  <a:moveTo>
                    <a:pt x="0" y="248"/>
                  </a:moveTo>
                  <a:lnTo>
                    <a:pt x="49" y="248"/>
                  </a:lnTo>
                  <a:lnTo>
                    <a:pt x="49" y="199"/>
                  </a:lnTo>
                  <a:lnTo>
                    <a:pt x="0" y="199"/>
                  </a:lnTo>
                  <a:lnTo>
                    <a:pt x="0" y="248"/>
                  </a:lnTo>
                  <a:moveTo>
                    <a:pt x="111" y="50"/>
                  </a:moveTo>
                  <a:lnTo>
                    <a:pt x="161" y="50"/>
                  </a:lnTo>
                  <a:lnTo>
                    <a:pt x="161" y="0"/>
                  </a:lnTo>
                  <a:lnTo>
                    <a:pt x="111" y="0"/>
                  </a:lnTo>
                  <a:lnTo>
                    <a:pt x="111" y="50"/>
                  </a:lnTo>
                </a:path>
              </a:pathLst>
            </a:custGeom>
            <a:noFill/>
            <a:ln w="19050">
              <a:solidFill>
                <a:srgbClr val="FF0000"/>
              </a:solidFill>
              <a:prstDash val="solid"/>
              <a:round/>
              <a:headEnd/>
              <a:tailEnd/>
            </a:ln>
          </p:spPr>
          <p:txBody>
            <a:bodyPr/>
            <a:lstStyle/>
            <a:p>
              <a:endParaRPr lang="zh-CN" altLang="en-US">
                <a:latin typeface="Arial" pitchFamily="34" charset="0"/>
                <a:ea typeface="华文细黑" pitchFamily="2" charset="-122"/>
                <a:cs typeface="Arial" pitchFamily="34" charset="0"/>
              </a:endParaRPr>
            </a:p>
          </p:txBody>
        </p:sp>
        <p:sp>
          <p:nvSpPr>
            <p:cNvPr id="2111" name="Line 63"/>
            <p:cNvSpPr>
              <a:spLocks noChangeShapeType="1"/>
            </p:cNvSpPr>
            <p:nvPr/>
          </p:nvSpPr>
          <p:spPr bwMode="auto">
            <a:xfrm flipV="1">
              <a:off x="4003470" y="56257"/>
              <a:ext cx="0" cy="5205651"/>
            </a:xfrm>
            <a:prstGeom prst="line">
              <a:avLst/>
            </a:prstGeom>
            <a:noFill/>
            <a:ln w="9525">
              <a:solidFill>
                <a:schemeClr val="bg1">
                  <a:lumMod val="75000"/>
                </a:schemeClr>
              </a:solidFill>
              <a:round/>
              <a:headEnd/>
              <a:tailEnd/>
            </a:ln>
          </p:spPr>
          <p:txBody>
            <a:bodyPr/>
            <a:lstStyle/>
            <a:p>
              <a:endParaRPr lang="zh-CN" altLang="en-US">
                <a:latin typeface="Arial" pitchFamily="34" charset="0"/>
                <a:ea typeface="华文细黑" pitchFamily="2" charset="-122"/>
                <a:cs typeface="Arial" pitchFamily="34" charset="0"/>
              </a:endParaRPr>
            </a:p>
          </p:txBody>
        </p:sp>
        <p:sp>
          <p:nvSpPr>
            <p:cNvPr id="2112" name="Line 64"/>
            <p:cNvSpPr>
              <a:spLocks noChangeShapeType="1"/>
            </p:cNvSpPr>
            <p:nvPr/>
          </p:nvSpPr>
          <p:spPr bwMode="auto">
            <a:xfrm>
              <a:off x="1149988" y="3185398"/>
              <a:ext cx="5706964" cy="0"/>
            </a:xfrm>
            <a:prstGeom prst="line">
              <a:avLst/>
            </a:prstGeom>
            <a:noFill/>
            <a:ln w="9525">
              <a:solidFill>
                <a:schemeClr val="bg1">
                  <a:lumMod val="75000"/>
                </a:schemeClr>
              </a:solidFill>
              <a:round/>
              <a:headEnd/>
              <a:tailEnd/>
            </a:ln>
          </p:spPr>
          <p:txBody>
            <a:bodyPr/>
            <a:lstStyle/>
            <a:p>
              <a:endParaRPr lang="zh-CN" altLang="en-US">
                <a:latin typeface="Arial" pitchFamily="34" charset="0"/>
                <a:ea typeface="华文细黑" pitchFamily="2" charset="-122"/>
                <a:cs typeface="Arial" pitchFamily="34" charset="0"/>
              </a:endParaRPr>
            </a:p>
          </p:txBody>
        </p:sp>
        <p:sp>
          <p:nvSpPr>
            <p:cNvPr id="2115" name="Rectangle 67"/>
            <p:cNvSpPr>
              <a:spLocks noChangeArrowheads="1"/>
            </p:cNvSpPr>
            <p:nvPr/>
          </p:nvSpPr>
          <p:spPr bwMode="auto">
            <a:xfrm>
              <a:off x="1129360" y="3879081"/>
              <a:ext cx="781640" cy="185639"/>
            </a:xfrm>
            <a:prstGeom prst="rect">
              <a:avLst/>
            </a:prstGeom>
            <a:noFill/>
            <a:ln w="9525">
              <a:noFill/>
              <a:miter lim="800000"/>
              <a:headEnd/>
              <a:tailEnd/>
            </a:ln>
          </p:spPr>
          <p:txBody>
            <a:bodyPr wrap="none" lIns="0" tIns="0" rIns="0" bIns="0">
              <a:spAutoFit/>
            </a:bodyPr>
            <a:lstStyle/>
            <a:p>
              <a:r>
                <a:rPr lang="zh-CN" altLang="en-US" sz="900" dirty="0">
                  <a:solidFill>
                    <a:srgbClr val="000000"/>
                  </a:solidFill>
                  <a:latin typeface="Arial" pitchFamily="34" charset="0"/>
                  <a:ea typeface="华文细黑" pitchFamily="2" charset="-122"/>
                  <a:cs typeface="Arial" pitchFamily="34" charset="0"/>
                </a:rPr>
                <a:t>无人际关系管</a:t>
              </a:r>
              <a:endParaRPr lang="zh-CN" altLang="en-US" dirty="0">
                <a:latin typeface="Arial" pitchFamily="34" charset="0"/>
                <a:ea typeface="华文细黑" pitchFamily="2" charset="-122"/>
                <a:cs typeface="Arial" pitchFamily="34" charset="0"/>
              </a:endParaRPr>
            </a:p>
          </p:txBody>
        </p:sp>
        <p:sp>
          <p:nvSpPr>
            <p:cNvPr id="2116" name="Rectangle 68"/>
            <p:cNvSpPr>
              <a:spLocks noChangeArrowheads="1"/>
            </p:cNvSpPr>
            <p:nvPr/>
          </p:nvSpPr>
          <p:spPr bwMode="auto">
            <a:xfrm>
              <a:off x="4873266" y="2593457"/>
              <a:ext cx="781640" cy="185639"/>
            </a:xfrm>
            <a:prstGeom prst="rect">
              <a:avLst/>
            </a:prstGeom>
            <a:noFill/>
            <a:ln w="9525">
              <a:noFill/>
              <a:miter lim="800000"/>
              <a:headEnd/>
              <a:tailEnd/>
            </a:ln>
          </p:spPr>
          <p:txBody>
            <a:bodyPr wrap="none" lIns="0" tIns="0" rIns="0" bIns="0">
              <a:spAutoFit/>
            </a:bodyPr>
            <a:lstStyle/>
            <a:p>
              <a:r>
                <a:rPr lang="zh-CN" altLang="en-US" sz="900" dirty="0">
                  <a:solidFill>
                    <a:srgbClr val="000000"/>
                  </a:solidFill>
                  <a:latin typeface="Arial" pitchFamily="34" charset="0"/>
                  <a:ea typeface="华文细黑" pitchFamily="2" charset="-122"/>
                  <a:cs typeface="Arial" pitchFamily="34" charset="0"/>
                </a:rPr>
                <a:t>有人际关系管</a:t>
              </a:r>
              <a:endParaRPr lang="zh-CN" altLang="en-US" dirty="0">
                <a:latin typeface="Arial" pitchFamily="34" charset="0"/>
                <a:ea typeface="华文细黑" pitchFamily="2" charset="-122"/>
                <a:cs typeface="Arial" pitchFamily="34" charset="0"/>
              </a:endParaRPr>
            </a:p>
          </p:txBody>
        </p:sp>
        <p:sp>
          <p:nvSpPr>
            <p:cNvPr id="2117" name="Rectangle 69"/>
            <p:cNvSpPr>
              <a:spLocks noChangeArrowheads="1"/>
            </p:cNvSpPr>
            <p:nvPr/>
          </p:nvSpPr>
          <p:spPr bwMode="auto">
            <a:xfrm>
              <a:off x="1519565" y="3412619"/>
              <a:ext cx="781640" cy="185639"/>
            </a:xfrm>
            <a:prstGeom prst="rect">
              <a:avLst/>
            </a:prstGeom>
            <a:noFill/>
            <a:ln w="9525">
              <a:noFill/>
              <a:miter lim="800000"/>
              <a:headEnd/>
              <a:tailEnd/>
            </a:ln>
          </p:spPr>
          <p:txBody>
            <a:bodyPr wrap="none" lIns="0" tIns="0" rIns="0" bIns="0">
              <a:spAutoFit/>
            </a:bodyPr>
            <a:lstStyle/>
            <a:p>
              <a:r>
                <a:rPr lang="zh-CN" altLang="en-US" sz="900" dirty="0">
                  <a:solidFill>
                    <a:srgbClr val="000000"/>
                  </a:solidFill>
                  <a:latin typeface="Arial" pitchFamily="34" charset="0"/>
                  <a:ea typeface="华文细黑" pitchFamily="2" charset="-122"/>
                  <a:cs typeface="Arial" pitchFamily="34" charset="0"/>
                </a:rPr>
                <a:t>无实践执行能</a:t>
              </a:r>
              <a:endParaRPr lang="zh-CN" altLang="en-US" dirty="0">
                <a:latin typeface="Arial" pitchFamily="34" charset="0"/>
                <a:ea typeface="华文细黑" pitchFamily="2" charset="-122"/>
                <a:cs typeface="Arial" pitchFamily="34" charset="0"/>
              </a:endParaRPr>
            </a:p>
          </p:txBody>
        </p:sp>
        <p:sp>
          <p:nvSpPr>
            <p:cNvPr id="2118" name="Rectangle 70"/>
            <p:cNvSpPr>
              <a:spLocks noChangeArrowheads="1"/>
            </p:cNvSpPr>
            <p:nvPr/>
          </p:nvSpPr>
          <p:spPr bwMode="auto">
            <a:xfrm>
              <a:off x="5574604" y="2926617"/>
              <a:ext cx="781640" cy="185639"/>
            </a:xfrm>
            <a:prstGeom prst="rect">
              <a:avLst/>
            </a:prstGeom>
            <a:noFill/>
            <a:ln w="9525">
              <a:noFill/>
              <a:miter lim="800000"/>
              <a:headEnd/>
              <a:tailEnd/>
            </a:ln>
          </p:spPr>
          <p:txBody>
            <a:bodyPr wrap="none" lIns="0" tIns="0" rIns="0" bIns="0">
              <a:spAutoFit/>
            </a:bodyPr>
            <a:lstStyle/>
            <a:p>
              <a:r>
                <a:rPr lang="zh-CN" altLang="en-US" sz="900" dirty="0">
                  <a:solidFill>
                    <a:srgbClr val="000000"/>
                  </a:solidFill>
                  <a:latin typeface="Arial" pitchFamily="34" charset="0"/>
                  <a:ea typeface="华文细黑" pitchFamily="2" charset="-122"/>
                  <a:cs typeface="Arial" pitchFamily="34" charset="0"/>
                </a:rPr>
                <a:t>有实践执行能</a:t>
              </a:r>
              <a:endParaRPr lang="zh-CN" altLang="en-US" dirty="0">
                <a:latin typeface="Arial" pitchFamily="34" charset="0"/>
                <a:ea typeface="华文细黑" pitchFamily="2" charset="-122"/>
                <a:cs typeface="Arial" pitchFamily="34" charset="0"/>
              </a:endParaRPr>
            </a:p>
          </p:txBody>
        </p:sp>
        <p:sp>
          <p:nvSpPr>
            <p:cNvPr id="2119" name="Rectangle 71"/>
            <p:cNvSpPr>
              <a:spLocks noChangeArrowheads="1"/>
            </p:cNvSpPr>
            <p:nvPr/>
          </p:nvSpPr>
          <p:spPr bwMode="auto">
            <a:xfrm>
              <a:off x="1832417" y="3664209"/>
              <a:ext cx="781640" cy="185639"/>
            </a:xfrm>
            <a:prstGeom prst="rect">
              <a:avLst/>
            </a:prstGeom>
            <a:noFill/>
            <a:ln w="9525">
              <a:noFill/>
              <a:miter lim="800000"/>
              <a:headEnd/>
              <a:tailEnd/>
            </a:ln>
          </p:spPr>
          <p:txBody>
            <a:bodyPr wrap="none" lIns="0" tIns="0" rIns="0" bIns="0">
              <a:spAutoFit/>
            </a:bodyPr>
            <a:lstStyle/>
            <a:p>
              <a:r>
                <a:rPr lang="zh-CN" altLang="en-US" sz="900">
                  <a:solidFill>
                    <a:srgbClr val="000000"/>
                  </a:solidFill>
                  <a:latin typeface="Arial" pitchFamily="34" charset="0"/>
                  <a:ea typeface="华文细黑" pitchFamily="2" charset="-122"/>
                  <a:cs typeface="Arial" pitchFamily="34" charset="0"/>
                </a:rPr>
                <a:t>无专业策划能</a:t>
              </a:r>
              <a:endParaRPr lang="zh-CN" altLang="en-US">
                <a:latin typeface="Arial" pitchFamily="34" charset="0"/>
                <a:ea typeface="华文细黑" pitchFamily="2" charset="-122"/>
                <a:cs typeface="Arial" pitchFamily="34" charset="0"/>
              </a:endParaRPr>
            </a:p>
          </p:txBody>
        </p:sp>
        <p:sp>
          <p:nvSpPr>
            <p:cNvPr id="2120" name="Rectangle 72"/>
            <p:cNvSpPr>
              <a:spLocks noChangeArrowheads="1"/>
            </p:cNvSpPr>
            <p:nvPr/>
          </p:nvSpPr>
          <p:spPr bwMode="auto">
            <a:xfrm>
              <a:off x="5885736" y="2530318"/>
              <a:ext cx="781640" cy="185639"/>
            </a:xfrm>
            <a:prstGeom prst="rect">
              <a:avLst/>
            </a:prstGeom>
            <a:noFill/>
            <a:ln w="9525">
              <a:noFill/>
              <a:miter lim="800000"/>
              <a:headEnd/>
              <a:tailEnd/>
            </a:ln>
          </p:spPr>
          <p:txBody>
            <a:bodyPr wrap="none" lIns="0" tIns="0" rIns="0" bIns="0">
              <a:spAutoFit/>
            </a:bodyPr>
            <a:lstStyle/>
            <a:p>
              <a:r>
                <a:rPr lang="zh-CN" altLang="en-US" sz="900">
                  <a:solidFill>
                    <a:srgbClr val="000000"/>
                  </a:solidFill>
                  <a:latin typeface="Arial" pitchFamily="34" charset="0"/>
                  <a:ea typeface="华文细黑" pitchFamily="2" charset="-122"/>
                  <a:cs typeface="Arial" pitchFamily="34" charset="0"/>
                </a:rPr>
                <a:t>有专业策划能</a:t>
              </a:r>
              <a:endParaRPr lang="zh-CN" altLang="en-US">
                <a:latin typeface="Arial" pitchFamily="34" charset="0"/>
                <a:ea typeface="华文细黑" pitchFamily="2" charset="-122"/>
                <a:cs typeface="Arial" pitchFamily="34" charset="0"/>
              </a:endParaRPr>
            </a:p>
          </p:txBody>
        </p:sp>
        <p:sp>
          <p:nvSpPr>
            <p:cNvPr id="2121" name="Rectangle 73"/>
            <p:cNvSpPr>
              <a:spLocks noChangeArrowheads="1"/>
            </p:cNvSpPr>
            <p:nvPr/>
          </p:nvSpPr>
          <p:spPr bwMode="auto">
            <a:xfrm>
              <a:off x="1285787" y="3204630"/>
              <a:ext cx="781640" cy="185639"/>
            </a:xfrm>
            <a:prstGeom prst="rect">
              <a:avLst/>
            </a:prstGeom>
            <a:noFill/>
            <a:ln w="9525">
              <a:noFill/>
              <a:miter lim="800000"/>
              <a:headEnd/>
              <a:tailEnd/>
            </a:ln>
          </p:spPr>
          <p:txBody>
            <a:bodyPr wrap="none" lIns="0" tIns="0" rIns="0" bIns="0">
              <a:spAutoFit/>
            </a:bodyPr>
            <a:lstStyle/>
            <a:p>
              <a:r>
                <a:rPr lang="zh-CN" altLang="en-US" sz="900" dirty="0">
                  <a:solidFill>
                    <a:srgbClr val="000000"/>
                  </a:solidFill>
                  <a:latin typeface="Arial" pitchFamily="34" charset="0"/>
                  <a:ea typeface="华文细黑" pitchFamily="2" charset="-122"/>
                  <a:cs typeface="Arial" pitchFamily="34" charset="0"/>
                </a:rPr>
                <a:t>无综合管理能</a:t>
              </a:r>
              <a:endParaRPr lang="zh-CN" altLang="en-US" dirty="0">
                <a:latin typeface="Arial" pitchFamily="34" charset="0"/>
                <a:ea typeface="华文细黑" pitchFamily="2" charset="-122"/>
                <a:cs typeface="Arial" pitchFamily="34" charset="0"/>
              </a:endParaRPr>
            </a:p>
          </p:txBody>
        </p:sp>
        <p:sp>
          <p:nvSpPr>
            <p:cNvPr id="2122" name="Rectangle 74"/>
            <p:cNvSpPr>
              <a:spLocks noChangeArrowheads="1"/>
            </p:cNvSpPr>
            <p:nvPr/>
          </p:nvSpPr>
          <p:spPr bwMode="auto">
            <a:xfrm>
              <a:off x="4694513" y="2828332"/>
              <a:ext cx="781640" cy="185639"/>
            </a:xfrm>
            <a:prstGeom prst="rect">
              <a:avLst/>
            </a:prstGeom>
            <a:noFill/>
            <a:ln w="9525">
              <a:noFill/>
              <a:miter lim="800000"/>
              <a:headEnd/>
              <a:tailEnd/>
            </a:ln>
          </p:spPr>
          <p:txBody>
            <a:bodyPr wrap="none" lIns="0" tIns="0" rIns="0" bIns="0">
              <a:spAutoFit/>
            </a:bodyPr>
            <a:lstStyle/>
            <a:p>
              <a:r>
                <a:rPr lang="zh-CN" altLang="en-US" sz="900" dirty="0">
                  <a:solidFill>
                    <a:srgbClr val="000000"/>
                  </a:solidFill>
                  <a:latin typeface="Arial" pitchFamily="34" charset="0"/>
                  <a:ea typeface="华文细黑" pitchFamily="2" charset="-122"/>
                  <a:cs typeface="Arial" pitchFamily="34" charset="0"/>
                </a:rPr>
                <a:t>有综合管理能</a:t>
              </a:r>
              <a:endParaRPr lang="zh-CN" altLang="en-US" dirty="0">
                <a:latin typeface="Arial" pitchFamily="34" charset="0"/>
                <a:ea typeface="华文细黑" pitchFamily="2" charset="-122"/>
                <a:cs typeface="Arial" pitchFamily="34" charset="0"/>
              </a:endParaRPr>
            </a:p>
          </p:txBody>
        </p:sp>
        <p:sp>
          <p:nvSpPr>
            <p:cNvPr id="2123" name="Rectangle 75"/>
            <p:cNvSpPr>
              <a:spLocks noChangeArrowheads="1"/>
            </p:cNvSpPr>
            <p:nvPr/>
          </p:nvSpPr>
          <p:spPr bwMode="auto">
            <a:xfrm>
              <a:off x="1469716" y="2019099"/>
              <a:ext cx="1554553" cy="185639"/>
            </a:xfrm>
            <a:prstGeom prst="rect">
              <a:avLst/>
            </a:prstGeom>
            <a:noFill/>
            <a:ln w="9525">
              <a:noFill/>
              <a:miter lim="800000"/>
              <a:headEnd/>
              <a:tailEnd/>
            </a:ln>
          </p:spPr>
          <p:txBody>
            <a:bodyPr wrap="square" lIns="0" tIns="0" rIns="0" bIns="0">
              <a:spAutoFit/>
            </a:bodyPr>
            <a:lstStyle/>
            <a:p>
              <a:r>
                <a:rPr lang="zh-CN" altLang="en-US" sz="900" dirty="0">
                  <a:solidFill>
                    <a:srgbClr val="000000"/>
                  </a:solidFill>
                  <a:latin typeface="Arial" pitchFamily="34" charset="0"/>
                  <a:ea typeface="华文细黑" pitchFamily="2" charset="-122"/>
                  <a:cs typeface="Arial" pitchFamily="34" charset="0"/>
                </a:rPr>
                <a:t>无专业技术</a:t>
              </a:r>
              <a:r>
                <a:rPr lang="en-US" altLang="zh-CN" sz="900" dirty="0">
                  <a:solidFill>
                    <a:srgbClr val="000000"/>
                  </a:solidFill>
                  <a:latin typeface="Arial" pitchFamily="34" charset="0"/>
                  <a:ea typeface="华文细黑" pitchFamily="2" charset="-122"/>
                  <a:cs typeface="Arial" pitchFamily="34" charset="0"/>
                </a:rPr>
                <a:t>/</a:t>
              </a:r>
              <a:endParaRPr lang="en-US" altLang="zh-CN" dirty="0">
                <a:latin typeface="Arial" pitchFamily="34" charset="0"/>
                <a:ea typeface="华文细黑" pitchFamily="2" charset="-122"/>
                <a:cs typeface="Arial" pitchFamily="34" charset="0"/>
              </a:endParaRPr>
            </a:p>
          </p:txBody>
        </p:sp>
        <p:sp>
          <p:nvSpPr>
            <p:cNvPr id="2124" name="Rectangle 76"/>
            <p:cNvSpPr>
              <a:spLocks noChangeArrowheads="1"/>
            </p:cNvSpPr>
            <p:nvPr/>
          </p:nvSpPr>
          <p:spPr bwMode="auto">
            <a:xfrm>
              <a:off x="4749501" y="3347918"/>
              <a:ext cx="687554" cy="185639"/>
            </a:xfrm>
            <a:prstGeom prst="rect">
              <a:avLst/>
            </a:prstGeom>
            <a:noFill/>
            <a:ln w="9525">
              <a:noFill/>
              <a:miter lim="800000"/>
              <a:headEnd/>
              <a:tailEnd/>
            </a:ln>
          </p:spPr>
          <p:txBody>
            <a:bodyPr wrap="none" lIns="0" tIns="0" rIns="0" bIns="0">
              <a:spAutoFit/>
            </a:bodyPr>
            <a:lstStyle/>
            <a:p>
              <a:r>
                <a:rPr lang="zh-CN" altLang="en-US" sz="900" dirty="0">
                  <a:solidFill>
                    <a:srgbClr val="000000"/>
                  </a:solidFill>
                  <a:latin typeface="Arial" pitchFamily="34" charset="0"/>
                  <a:ea typeface="华文细黑" pitchFamily="2" charset="-122"/>
                  <a:cs typeface="Arial" pitchFamily="34" charset="0"/>
                </a:rPr>
                <a:t>有专业技术</a:t>
              </a:r>
              <a:r>
                <a:rPr lang="en-US" altLang="zh-CN" sz="900" dirty="0">
                  <a:solidFill>
                    <a:srgbClr val="000000"/>
                  </a:solidFill>
                  <a:latin typeface="Arial" pitchFamily="34" charset="0"/>
                  <a:ea typeface="华文细黑" pitchFamily="2" charset="-122"/>
                  <a:cs typeface="Arial" pitchFamily="34" charset="0"/>
                </a:rPr>
                <a:t>/</a:t>
              </a:r>
              <a:endParaRPr lang="en-US" altLang="zh-CN" dirty="0">
                <a:latin typeface="Arial" pitchFamily="34" charset="0"/>
                <a:ea typeface="华文细黑" pitchFamily="2" charset="-122"/>
                <a:cs typeface="Arial" pitchFamily="34" charset="0"/>
              </a:endParaRPr>
            </a:p>
          </p:txBody>
        </p:sp>
        <p:sp>
          <p:nvSpPr>
            <p:cNvPr id="2125" name="Rectangle 77"/>
            <p:cNvSpPr>
              <a:spLocks noChangeArrowheads="1"/>
            </p:cNvSpPr>
            <p:nvPr/>
          </p:nvSpPr>
          <p:spPr bwMode="auto">
            <a:xfrm>
              <a:off x="4153019" y="3884236"/>
              <a:ext cx="557281" cy="185639"/>
            </a:xfrm>
            <a:prstGeom prst="rect">
              <a:avLst/>
            </a:prstGeom>
            <a:noFill/>
            <a:ln w="9525">
              <a:noFill/>
              <a:miter lim="800000"/>
              <a:headEnd/>
              <a:tailEnd/>
            </a:ln>
          </p:spPr>
          <p:txBody>
            <a:bodyPr wrap="none" lIns="0" tIns="0" rIns="0" bIns="0">
              <a:spAutoFit/>
            </a:bodyPr>
            <a:lstStyle/>
            <a:p>
              <a:r>
                <a:rPr lang="en-US" altLang="zh-CN" sz="900">
                  <a:solidFill>
                    <a:srgbClr val="000000"/>
                  </a:solidFill>
                  <a:latin typeface="Arial" pitchFamily="34" charset="0"/>
                  <a:ea typeface="华文细黑" pitchFamily="2" charset="-122"/>
                  <a:cs typeface="Arial" pitchFamily="34" charset="0"/>
                </a:rPr>
                <a:t> </a:t>
              </a:r>
              <a:r>
                <a:rPr lang="zh-CN" altLang="en-US" sz="900">
                  <a:solidFill>
                    <a:srgbClr val="000000"/>
                  </a:solidFill>
                  <a:latin typeface="Arial" pitchFamily="34" charset="0"/>
                  <a:ea typeface="华文细黑" pitchFamily="2" charset="-122"/>
                  <a:cs typeface="Arial" pitchFamily="34" charset="0"/>
                </a:rPr>
                <a:t>非常满意</a:t>
              </a:r>
              <a:endParaRPr lang="zh-CN" altLang="en-US">
                <a:latin typeface="Arial" pitchFamily="34" charset="0"/>
                <a:ea typeface="华文细黑" pitchFamily="2" charset="-122"/>
                <a:cs typeface="Arial" pitchFamily="34" charset="0"/>
              </a:endParaRPr>
            </a:p>
          </p:txBody>
        </p:sp>
        <p:sp>
          <p:nvSpPr>
            <p:cNvPr id="2126" name="Rectangle 78"/>
            <p:cNvSpPr>
              <a:spLocks noChangeArrowheads="1"/>
            </p:cNvSpPr>
            <p:nvPr/>
          </p:nvSpPr>
          <p:spPr bwMode="auto">
            <a:xfrm>
              <a:off x="2916134" y="3550444"/>
              <a:ext cx="782759" cy="185639"/>
            </a:xfrm>
            <a:prstGeom prst="rect">
              <a:avLst/>
            </a:prstGeom>
            <a:noFill/>
            <a:ln w="9525">
              <a:noFill/>
              <a:miter lim="800000"/>
              <a:headEnd/>
              <a:tailEnd/>
            </a:ln>
          </p:spPr>
          <p:txBody>
            <a:bodyPr wrap="square" lIns="0" tIns="0" rIns="0" bIns="0">
              <a:spAutoFit/>
            </a:bodyPr>
            <a:lstStyle/>
            <a:p>
              <a:r>
                <a:rPr lang="en-US" altLang="zh-CN" sz="900" dirty="0">
                  <a:solidFill>
                    <a:srgbClr val="000000"/>
                  </a:solidFill>
                  <a:latin typeface="Arial" pitchFamily="34" charset="0"/>
                  <a:ea typeface="华文细黑" pitchFamily="2" charset="-122"/>
                  <a:cs typeface="Arial" pitchFamily="34" charset="0"/>
                </a:rPr>
                <a:t> </a:t>
              </a:r>
              <a:r>
                <a:rPr lang="zh-CN" altLang="en-US" sz="900" dirty="0">
                  <a:solidFill>
                    <a:srgbClr val="000000"/>
                  </a:solidFill>
                  <a:latin typeface="Arial" pitchFamily="34" charset="0"/>
                  <a:ea typeface="华文细黑" pitchFamily="2" charset="-122"/>
                  <a:cs typeface="Arial" pitchFamily="34" charset="0"/>
                </a:rPr>
                <a:t>比较满意</a:t>
              </a:r>
              <a:endParaRPr lang="zh-CN" altLang="en-US" dirty="0">
                <a:latin typeface="Arial" pitchFamily="34" charset="0"/>
                <a:ea typeface="华文细黑" pitchFamily="2" charset="-122"/>
                <a:cs typeface="Arial" pitchFamily="34" charset="0"/>
              </a:endParaRPr>
            </a:p>
          </p:txBody>
        </p:sp>
        <p:sp>
          <p:nvSpPr>
            <p:cNvPr id="2127" name="Rectangle 79"/>
            <p:cNvSpPr>
              <a:spLocks noChangeArrowheads="1"/>
            </p:cNvSpPr>
            <p:nvPr/>
          </p:nvSpPr>
          <p:spPr bwMode="auto">
            <a:xfrm>
              <a:off x="4259595" y="2969123"/>
              <a:ext cx="296733" cy="185639"/>
            </a:xfrm>
            <a:prstGeom prst="rect">
              <a:avLst/>
            </a:prstGeom>
            <a:noFill/>
            <a:ln w="9525">
              <a:noFill/>
              <a:miter lim="800000"/>
              <a:headEnd/>
              <a:tailEnd/>
            </a:ln>
          </p:spPr>
          <p:txBody>
            <a:bodyPr wrap="none" lIns="0" tIns="0" rIns="0" bIns="0">
              <a:spAutoFit/>
            </a:bodyPr>
            <a:lstStyle/>
            <a:p>
              <a:r>
                <a:rPr lang="en-US" altLang="zh-CN" sz="900">
                  <a:solidFill>
                    <a:srgbClr val="000000"/>
                  </a:solidFill>
                  <a:latin typeface="Arial" pitchFamily="34" charset="0"/>
                  <a:ea typeface="华文细黑" pitchFamily="2" charset="-122"/>
                  <a:cs typeface="Arial" pitchFamily="34" charset="0"/>
                </a:rPr>
                <a:t> </a:t>
              </a:r>
              <a:r>
                <a:rPr lang="zh-CN" altLang="en-US" sz="900">
                  <a:solidFill>
                    <a:srgbClr val="000000"/>
                  </a:solidFill>
                  <a:latin typeface="Arial" pitchFamily="34" charset="0"/>
                  <a:ea typeface="华文细黑" pitchFamily="2" charset="-122"/>
                  <a:cs typeface="Arial" pitchFamily="34" charset="0"/>
                </a:rPr>
                <a:t>一般</a:t>
              </a:r>
              <a:endParaRPr lang="zh-CN" altLang="en-US">
                <a:latin typeface="Arial" pitchFamily="34" charset="0"/>
                <a:ea typeface="华文细黑" pitchFamily="2" charset="-122"/>
                <a:cs typeface="Arial" pitchFamily="34" charset="0"/>
              </a:endParaRPr>
            </a:p>
          </p:txBody>
        </p:sp>
        <p:sp>
          <p:nvSpPr>
            <p:cNvPr id="2128" name="Rectangle 80"/>
            <p:cNvSpPr>
              <a:spLocks noChangeArrowheads="1"/>
            </p:cNvSpPr>
            <p:nvPr/>
          </p:nvSpPr>
          <p:spPr bwMode="auto">
            <a:xfrm>
              <a:off x="3535911" y="286765"/>
              <a:ext cx="557281" cy="185639"/>
            </a:xfrm>
            <a:prstGeom prst="rect">
              <a:avLst/>
            </a:prstGeom>
            <a:noFill/>
            <a:ln w="9525">
              <a:noFill/>
              <a:miter lim="800000"/>
              <a:headEnd/>
              <a:tailEnd/>
            </a:ln>
          </p:spPr>
          <p:txBody>
            <a:bodyPr wrap="none" lIns="0" tIns="0" rIns="0" bIns="0">
              <a:spAutoFit/>
            </a:bodyPr>
            <a:lstStyle/>
            <a:p>
              <a:r>
                <a:rPr lang="en-US" altLang="zh-CN" sz="900" dirty="0">
                  <a:solidFill>
                    <a:srgbClr val="000000"/>
                  </a:solidFill>
                  <a:latin typeface="Arial" pitchFamily="34" charset="0"/>
                  <a:ea typeface="华文细黑" pitchFamily="2" charset="-122"/>
                  <a:cs typeface="Arial" pitchFamily="34" charset="0"/>
                </a:rPr>
                <a:t> </a:t>
              </a:r>
              <a:r>
                <a:rPr lang="zh-CN" altLang="en-US" sz="900" dirty="0">
                  <a:solidFill>
                    <a:srgbClr val="000000"/>
                  </a:solidFill>
                  <a:latin typeface="Arial" pitchFamily="34" charset="0"/>
                  <a:ea typeface="华文细黑" pitchFamily="2" charset="-122"/>
                  <a:cs typeface="Arial" pitchFamily="34" charset="0"/>
                </a:rPr>
                <a:t>不太满意</a:t>
              </a:r>
              <a:endParaRPr lang="zh-CN" altLang="en-US" dirty="0">
                <a:latin typeface="Arial" pitchFamily="34" charset="0"/>
                <a:ea typeface="华文细黑" pitchFamily="2" charset="-122"/>
                <a:cs typeface="Arial" pitchFamily="34" charset="0"/>
              </a:endParaRPr>
            </a:p>
          </p:txBody>
        </p:sp>
        <p:sp>
          <p:nvSpPr>
            <p:cNvPr id="2129" name="Rectangle 81"/>
            <p:cNvSpPr>
              <a:spLocks noChangeArrowheads="1"/>
            </p:cNvSpPr>
            <p:nvPr/>
          </p:nvSpPr>
          <p:spPr bwMode="auto">
            <a:xfrm>
              <a:off x="1767096" y="4658083"/>
              <a:ext cx="687554" cy="185639"/>
            </a:xfrm>
            <a:prstGeom prst="rect">
              <a:avLst/>
            </a:prstGeom>
            <a:noFill/>
            <a:ln w="9525">
              <a:noFill/>
              <a:miter lim="800000"/>
              <a:headEnd/>
              <a:tailEnd/>
            </a:ln>
          </p:spPr>
          <p:txBody>
            <a:bodyPr wrap="none" lIns="0" tIns="0" rIns="0" bIns="0">
              <a:spAutoFit/>
            </a:bodyPr>
            <a:lstStyle/>
            <a:p>
              <a:r>
                <a:rPr lang="en-US" altLang="zh-CN" sz="900">
                  <a:solidFill>
                    <a:srgbClr val="000000"/>
                  </a:solidFill>
                  <a:latin typeface="Arial" pitchFamily="34" charset="0"/>
                  <a:ea typeface="华文细黑" pitchFamily="2" charset="-122"/>
                  <a:cs typeface="Arial" pitchFamily="34" charset="0"/>
                </a:rPr>
                <a:t> </a:t>
              </a:r>
              <a:r>
                <a:rPr lang="zh-CN" altLang="en-US" sz="900">
                  <a:solidFill>
                    <a:srgbClr val="000000"/>
                  </a:solidFill>
                  <a:latin typeface="Arial" pitchFamily="34" charset="0"/>
                  <a:ea typeface="华文细黑" pitchFamily="2" charset="-122"/>
                  <a:cs typeface="Arial" pitchFamily="34" charset="0"/>
                </a:rPr>
                <a:t>非常不满意</a:t>
              </a:r>
              <a:endParaRPr lang="zh-CN" altLang="en-US">
                <a:latin typeface="Arial" pitchFamily="34" charset="0"/>
                <a:ea typeface="华文细黑" pitchFamily="2" charset="-122"/>
                <a:cs typeface="Arial" pitchFamily="34" charset="0"/>
              </a:endParaRPr>
            </a:p>
          </p:txBody>
        </p:sp>
        <p:sp>
          <p:nvSpPr>
            <p:cNvPr id="2130" name="Rectangle 82"/>
            <p:cNvSpPr>
              <a:spLocks noChangeArrowheads="1"/>
            </p:cNvSpPr>
            <p:nvPr/>
          </p:nvSpPr>
          <p:spPr bwMode="auto">
            <a:xfrm>
              <a:off x="3556539" y="3437680"/>
              <a:ext cx="557281" cy="185639"/>
            </a:xfrm>
            <a:prstGeom prst="rect">
              <a:avLst/>
            </a:prstGeom>
            <a:noFill/>
            <a:ln w="9525">
              <a:noFill/>
              <a:miter lim="800000"/>
              <a:headEnd/>
              <a:tailEnd/>
            </a:ln>
          </p:spPr>
          <p:txBody>
            <a:bodyPr wrap="none" lIns="0" tIns="0" rIns="0" bIns="0">
              <a:spAutoFit/>
            </a:bodyPr>
            <a:lstStyle/>
            <a:p>
              <a:r>
                <a:rPr lang="en-US" altLang="zh-CN" sz="900" dirty="0">
                  <a:solidFill>
                    <a:srgbClr val="000000"/>
                  </a:solidFill>
                  <a:latin typeface="Arial" pitchFamily="34" charset="0"/>
                  <a:ea typeface="华文细黑" pitchFamily="2" charset="-122"/>
                  <a:cs typeface="Arial" pitchFamily="34" charset="0"/>
                </a:rPr>
                <a:t> </a:t>
              </a:r>
              <a:r>
                <a:rPr lang="zh-CN" altLang="en-US" sz="900" dirty="0">
                  <a:solidFill>
                    <a:srgbClr val="000000"/>
                  </a:solidFill>
                  <a:latin typeface="Arial" pitchFamily="34" charset="0"/>
                  <a:ea typeface="华文细黑" pitchFamily="2" charset="-122"/>
                  <a:cs typeface="Arial" pitchFamily="34" charset="0"/>
                </a:rPr>
                <a:t>非常满意</a:t>
              </a:r>
              <a:endParaRPr lang="zh-CN" altLang="en-US" dirty="0">
                <a:latin typeface="Arial" pitchFamily="34" charset="0"/>
                <a:ea typeface="华文细黑" pitchFamily="2" charset="-122"/>
                <a:cs typeface="Arial" pitchFamily="34" charset="0"/>
              </a:endParaRPr>
            </a:p>
          </p:txBody>
        </p:sp>
        <p:sp>
          <p:nvSpPr>
            <p:cNvPr id="2131" name="Rectangle 83"/>
            <p:cNvSpPr>
              <a:spLocks noChangeArrowheads="1"/>
            </p:cNvSpPr>
            <p:nvPr/>
          </p:nvSpPr>
          <p:spPr bwMode="auto">
            <a:xfrm>
              <a:off x="4590746" y="3729990"/>
              <a:ext cx="557281" cy="185639"/>
            </a:xfrm>
            <a:prstGeom prst="rect">
              <a:avLst/>
            </a:prstGeom>
            <a:noFill/>
            <a:ln w="9525">
              <a:noFill/>
              <a:miter lim="800000"/>
              <a:headEnd/>
              <a:tailEnd/>
            </a:ln>
          </p:spPr>
          <p:txBody>
            <a:bodyPr wrap="none" lIns="0" tIns="0" rIns="0" bIns="0">
              <a:spAutoFit/>
            </a:bodyPr>
            <a:lstStyle/>
            <a:p>
              <a:r>
                <a:rPr lang="en-US" altLang="zh-CN" sz="900" dirty="0">
                  <a:solidFill>
                    <a:srgbClr val="000000"/>
                  </a:solidFill>
                  <a:latin typeface="Arial" pitchFamily="34" charset="0"/>
                  <a:ea typeface="华文细黑" pitchFamily="2" charset="-122"/>
                  <a:cs typeface="Arial" pitchFamily="34" charset="0"/>
                </a:rPr>
                <a:t> </a:t>
              </a:r>
              <a:r>
                <a:rPr lang="zh-CN" altLang="en-US" sz="900" dirty="0">
                  <a:solidFill>
                    <a:srgbClr val="000000"/>
                  </a:solidFill>
                  <a:latin typeface="Arial" pitchFamily="34" charset="0"/>
                  <a:ea typeface="华文细黑" pitchFamily="2" charset="-122"/>
                  <a:cs typeface="Arial" pitchFamily="34" charset="0"/>
                </a:rPr>
                <a:t>比较满意</a:t>
              </a:r>
              <a:endParaRPr lang="zh-CN" altLang="en-US" dirty="0">
                <a:latin typeface="Arial" pitchFamily="34" charset="0"/>
                <a:ea typeface="华文细黑" pitchFamily="2" charset="-122"/>
                <a:cs typeface="Arial" pitchFamily="34" charset="0"/>
              </a:endParaRPr>
            </a:p>
          </p:txBody>
        </p:sp>
        <p:sp>
          <p:nvSpPr>
            <p:cNvPr id="2132" name="Rectangle 84"/>
            <p:cNvSpPr>
              <a:spLocks noChangeArrowheads="1"/>
            </p:cNvSpPr>
            <p:nvPr/>
          </p:nvSpPr>
          <p:spPr bwMode="auto">
            <a:xfrm>
              <a:off x="3365733" y="1904488"/>
              <a:ext cx="296733" cy="185639"/>
            </a:xfrm>
            <a:prstGeom prst="rect">
              <a:avLst/>
            </a:prstGeom>
            <a:noFill/>
            <a:ln w="9525">
              <a:noFill/>
              <a:miter lim="800000"/>
              <a:headEnd/>
              <a:tailEnd/>
            </a:ln>
          </p:spPr>
          <p:txBody>
            <a:bodyPr wrap="none" lIns="0" tIns="0" rIns="0" bIns="0">
              <a:spAutoFit/>
            </a:bodyPr>
            <a:lstStyle/>
            <a:p>
              <a:r>
                <a:rPr lang="en-US" altLang="zh-CN" sz="900" dirty="0">
                  <a:solidFill>
                    <a:srgbClr val="000000"/>
                  </a:solidFill>
                  <a:latin typeface="Arial" pitchFamily="34" charset="0"/>
                  <a:ea typeface="华文细黑" pitchFamily="2" charset="-122"/>
                  <a:cs typeface="Arial" pitchFamily="34" charset="0"/>
                </a:rPr>
                <a:t> </a:t>
              </a:r>
              <a:r>
                <a:rPr lang="zh-CN" altLang="en-US" sz="900" dirty="0">
                  <a:solidFill>
                    <a:srgbClr val="000000"/>
                  </a:solidFill>
                  <a:latin typeface="Arial" pitchFamily="34" charset="0"/>
                  <a:ea typeface="华文细黑" pitchFamily="2" charset="-122"/>
                  <a:cs typeface="Arial" pitchFamily="34" charset="0"/>
                </a:rPr>
                <a:t>一般</a:t>
              </a:r>
              <a:endParaRPr lang="zh-CN" altLang="en-US" dirty="0">
                <a:latin typeface="Arial" pitchFamily="34" charset="0"/>
                <a:ea typeface="华文细黑" pitchFamily="2" charset="-122"/>
                <a:cs typeface="Arial" pitchFamily="34" charset="0"/>
              </a:endParaRPr>
            </a:p>
          </p:txBody>
        </p:sp>
        <p:sp>
          <p:nvSpPr>
            <p:cNvPr id="2133" name="Rectangle 85"/>
            <p:cNvSpPr>
              <a:spLocks noChangeArrowheads="1"/>
            </p:cNvSpPr>
            <p:nvPr/>
          </p:nvSpPr>
          <p:spPr bwMode="auto">
            <a:xfrm>
              <a:off x="3391518" y="4118015"/>
              <a:ext cx="557281" cy="185639"/>
            </a:xfrm>
            <a:prstGeom prst="rect">
              <a:avLst/>
            </a:prstGeom>
            <a:noFill/>
            <a:ln w="9525">
              <a:noFill/>
              <a:miter lim="800000"/>
              <a:headEnd/>
              <a:tailEnd/>
            </a:ln>
          </p:spPr>
          <p:txBody>
            <a:bodyPr wrap="none" lIns="0" tIns="0" rIns="0" bIns="0">
              <a:spAutoFit/>
            </a:bodyPr>
            <a:lstStyle/>
            <a:p>
              <a:r>
                <a:rPr lang="en-US" altLang="zh-CN" sz="900">
                  <a:solidFill>
                    <a:srgbClr val="000000"/>
                  </a:solidFill>
                  <a:latin typeface="Arial" pitchFamily="34" charset="0"/>
                  <a:ea typeface="华文细黑" pitchFamily="2" charset="-122"/>
                  <a:cs typeface="Arial" pitchFamily="34" charset="0"/>
                </a:rPr>
                <a:t> </a:t>
              </a:r>
              <a:r>
                <a:rPr lang="zh-CN" altLang="en-US" sz="900">
                  <a:solidFill>
                    <a:srgbClr val="000000"/>
                  </a:solidFill>
                  <a:latin typeface="Arial" pitchFamily="34" charset="0"/>
                  <a:ea typeface="华文细黑" pitchFamily="2" charset="-122"/>
                  <a:cs typeface="Arial" pitchFamily="34" charset="0"/>
                </a:rPr>
                <a:t>不太满意</a:t>
              </a:r>
              <a:endParaRPr lang="zh-CN" altLang="en-US">
                <a:latin typeface="Arial" pitchFamily="34" charset="0"/>
                <a:ea typeface="华文细黑" pitchFamily="2" charset="-122"/>
                <a:cs typeface="Arial" pitchFamily="34" charset="0"/>
              </a:endParaRPr>
            </a:p>
          </p:txBody>
        </p:sp>
        <p:sp>
          <p:nvSpPr>
            <p:cNvPr id="2134" name="Rectangle 86"/>
            <p:cNvSpPr>
              <a:spLocks noChangeArrowheads="1"/>
            </p:cNvSpPr>
            <p:nvPr/>
          </p:nvSpPr>
          <p:spPr bwMode="auto">
            <a:xfrm>
              <a:off x="3173210" y="2512312"/>
              <a:ext cx="687554" cy="185639"/>
            </a:xfrm>
            <a:prstGeom prst="rect">
              <a:avLst/>
            </a:prstGeom>
            <a:noFill/>
            <a:ln w="9525">
              <a:noFill/>
              <a:miter lim="800000"/>
              <a:headEnd/>
              <a:tailEnd/>
            </a:ln>
          </p:spPr>
          <p:txBody>
            <a:bodyPr wrap="none" lIns="0" tIns="0" rIns="0" bIns="0">
              <a:spAutoFit/>
            </a:bodyPr>
            <a:lstStyle/>
            <a:p>
              <a:r>
                <a:rPr lang="en-US" altLang="zh-CN" sz="900" dirty="0">
                  <a:solidFill>
                    <a:srgbClr val="000000"/>
                  </a:solidFill>
                  <a:latin typeface="Arial" pitchFamily="34" charset="0"/>
                  <a:ea typeface="华文细黑" pitchFamily="2" charset="-122"/>
                  <a:cs typeface="Arial" pitchFamily="34" charset="0"/>
                </a:rPr>
                <a:t> </a:t>
              </a:r>
              <a:r>
                <a:rPr lang="zh-CN" altLang="en-US" sz="900" dirty="0">
                  <a:solidFill>
                    <a:srgbClr val="000000"/>
                  </a:solidFill>
                  <a:latin typeface="Arial" pitchFamily="34" charset="0"/>
                  <a:ea typeface="华文细黑" pitchFamily="2" charset="-122"/>
                  <a:cs typeface="Arial" pitchFamily="34" charset="0"/>
                </a:rPr>
                <a:t>非常不满意</a:t>
              </a:r>
              <a:endParaRPr lang="zh-CN" altLang="en-US" dirty="0">
                <a:latin typeface="Arial" pitchFamily="34" charset="0"/>
                <a:ea typeface="华文细黑" pitchFamily="2" charset="-122"/>
                <a:cs typeface="Arial" pitchFamily="34" charset="0"/>
              </a:endParaRPr>
            </a:p>
          </p:txBody>
        </p:sp>
        <p:sp>
          <p:nvSpPr>
            <p:cNvPr id="2135" name="Rectangle 87"/>
            <p:cNvSpPr>
              <a:spLocks noChangeArrowheads="1"/>
            </p:cNvSpPr>
            <p:nvPr/>
          </p:nvSpPr>
          <p:spPr bwMode="auto">
            <a:xfrm>
              <a:off x="2449525" y="920651"/>
              <a:ext cx="427008" cy="185639"/>
            </a:xfrm>
            <a:prstGeom prst="rect">
              <a:avLst/>
            </a:prstGeom>
            <a:noFill/>
            <a:ln w="9525">
              <a:noFill/>
              <a:miter lim="800000"/>
              <a:headEnd/>
              <a:tailEnd/>
            </a:ln>
          </p:spPr>
          <p:txBody>
            <a:bodyPr wrap="none" lIns="0" tIns="0" rIns="0" bIns="0">
              <a:spAutoFit/>
            </a:bodyPr>
            <a:lstStyle/>
            <a:p>
              <a:r>
                <a:rPr lang="en-US" altLang="zh-CN" sz="900" dirty="0">
                  <a:solidFill>
                    <a:srgbClr val="000000"/>
                  </a:solidFill>
                  <a:latin typeface="Arial" pitchFamily="34" charset="0"/>
                  <a:ea typeface="华文细黑" pitchFamily="2" charset="-122"/>
                  <a:cs typeface="Arial" pitchFamily="34" charset="0"/>
                </a:rPr>
                <a:t> </a:t>
              </a:r>
              <a:r>
                <a:rPr lang="zh-CN" altLang="en-US" sz="900" dirty="0">
                  <a:solidFill>
                    <a:srgbClr val="000000"/>
                  </a:solidFill>
                  <a:latin typeface="Arial" pitchFamily="34" charset="0"/>
                  <a:ea typeface="华文细黑" pitchFamily="2" charset="-122"/>
                  <a:cs typeface="Arial" pitchFamily="34" charset="0"/>
                </a:rPr>
                <a:t>没涨过</a:t>
              </a:r>
              <a:endParaRPr lang="zh-CN" altLang="en-US" dirty="0">
                <a:latin typeface="Arial" pitchFamily="34" charset="0"/>
                <a:ea typeface="华文细黑" pitchFamily="2" charset="-122"/>
                <a:cs typeface="Arial" pitchFamily="34" charset="0"/>
              </a:endParaRPr>
            </a:p>
          </p:txBody>
        </p:sp>
        <p:sp>
          <p:nvSpPr>
            <p:cNvPr id="2136" name="Rectangle 88"/>
            <p:cNvSpPr>
              <a:spLocks noChangeArrowheads="1"/>
            </p:cNvSpPr>
            <p:nvPr/>
          </p:nvSpPr>
          <p:spPr bwMode="auto">
            <a:xfrm>
              <a:off x="4547758" y="4074416"/>
              <a:ext cx="296733" cy="185639"/>
            </a:xfrm>
            <a:prstGeom prst="rect">
              <a:avLst/>
            </a:prstGeom>
            <a:noFill/>
            <a:ln w="9525">
              <a:noFill/>
              <a:miter lim="800000"/>
              <a:headEnd/>
              <a:tailEnd/>
            </a:ln>
          </p:spPr>
          <p:txBody>
            <a:bodyPr wrap="none" lIns="0" tIns="0" rIns="0" bIns="0">
              <a:spAutoFit/>
            </a:bodyPr>
            <a:lstStyle/>
            <a:p>
              <a:r>
                <a:rPr lang="en-US" altLang="zh-CN" sz="900" dirty="0">
                  <a:solidFill>
                    <a:srgbClr val="000000"/>
                  </a:solidFill>
                  <a:latin typeface="Arial" pitchFamily="34" charset="0"/>
                  <a:ea typeface="华文细黑" pitchFamily="2" charset="-122"/>
                  <a:cs typeface="Arial" pitchFamily="34" charset="0"/>
                </a:rPr>
                <a:t> </a:t>
              </a:r>
              <a:r>
                <a:rPr lang="zh-CN" altLang="en-US" sz="900" dirty="0">
                  <a:solidFill>
                    <a:srgbClr val="000000"/>
                  </a:solidFill>
                  <a:latin typeface="Arial" pitchFamily="34" charset="0"/>
                  <a:ea typeface="华文细黑" pitchFamily="2" charset="-122"/>
                  <a:cs typeface="Arial" pitchFamily="34" charset="0"/>
                </a:rPr>
                <a:t>涨过</a:t>
              </a:r>
              <a:endParaRPr lang="zh-CN" altLang="en-US" dirty="0">
                <a:latin typeface="Arial" pitchFamily="34" charset="0"/>
                <a:ea typeface="华文细黑" pitchFamily="2" charset="-122"/>
                <a:cs typeface="Arial" pitchFamily="34" charset="0"/>
              </a:endParaRPr>
            </a:p>
          </p:txBody>
        </p:sp>
        <p:sp>
          <p:nvSpPr>
            <p:cNvPr id="2137" name="Rectangle 89"/>
            <p:cNvSpPr>
              <a:spLocks noChangeArrowheads="1"/>
            </p:cNvSpPr>
            <p:nvPr/>
          </p:nvSpPr>
          <p:spPr bwMode="auto">
            <a:xfrm>
              <a:off x="3235092" y="2132515"/>
              <a:ext cx="166460" cy="185639"/>
            </a:xfrm>
            <a:prstGeom prst="rect">
              <a:avLst/>
            </a:prstGeom>
            <a:noFill/>
            <a:ln w="9525">
              <a:noFill/>
              <a:miter lim="800000"/>
              <a:headEnd/>
              <a:tailEnd/>
            </a:ln>
          </p:spPr>
          <p:txBody>
            <a:bodyPr wrap="none" lIns="0" tIns="0" rIns="0" bIns="0">
              <a:spAutoFit/>
            </a:bodyPr>
            <a:lstStyle/>
            <a:p>
              <a:r>
                <a:rPr lang="en-US" altLang="zh-CN" sz="900" dirty="0">
                  <a:solidFill>
                    <a:srgbClr val="000000"/>
                  </a:solidFill>
                  <a:latin typeface="Arial" pitchFamily="34" charset="0"/>
                  <a:ea typeface="华文细黑" pitchFamily="2" charset="-122"/>
                  <a:cs typeface="Arial" pitchFamily="34" charset="0"/>
                </a:rPr>
                <a:t> </a:t>
              </a:r>
              <a:r>
                <a:rPr lang="zh-CN" altLang="en-US" sz="900" dirty="0">
                  <a:solidFill>
                    <a:srgbClr val="000000"/>
                  </a:solidFill>
                  <a:latin typeface="Arial" pitchFamily="34" charset="0"/>
                  <a:ea typeface="华文细黑" pitchFamily="2" charset="-122"/>
                  <a:cs typeface="Arial" pitchFamily="34" charset="0"/>
                </a:rPr>
                <a:t>否</a:t>
              </a:r>
              <a:endParaRPr lang="zh-CN" altLang="en-US" dirty="0">
                <a:latin typeface="Arial" pitchFamily="34" charset="0"/>
                <a:ea typeface="华文细黑" pitchFamily="2" charset="-122"/>
                <a:cs typeface="Arial" pitchFamily="34" charset="0"/>
              </a:endParaRPr>
            </a:p>
          </p:txBody>
        </p:sp>
        <p:sp>
          <p:nvSpPr>
            <p:cNvPr id="2138" name="Rectangle 90"/>
            <p:cNvSpPr>
              <a:spLocks noChangeArrowheads="1"/>
            </p:cNvSpPr>
            <p:nvPr/>
          </p:nvSpPr>
          <p:spPr bwMode="auto">
            <a:xfrm>
              <a:off x="4899051" y="4798100"/>
              <a:ext cx="166460" cy="185639"/>
            </a:xfrm>
            <a:prstGeom prst="rect">
              <a:avLst/>
            </a:prstGeom>
            <a:noFill/>
            <a:ln w="9525">
              <a:noFill/>
              <a:miter lim="800000"/>
              <a:headEnd/>
              <a:tailEnd/>
            </a:ln>
          </p:spPr>
          <p:txBody>
            <a:bodyPr wrap="none" lIns="0" tIns="0" rIns="0" bIns="0">
              <a:spAutoFit/>
            </a:bodyPr>
            <a:lstStyle/>
            <a:p>
              <a:r>
                <a:rPr lang="en-US" altLang="zh-CN" sz="900">
                  <a:solidFill>
                    <a:srgbClr val="000000"/>
                  </a:solidFill>
                  <a:latin typeface="Arial" pitchFamily="34" charset="0"/>
                  <a:ea typeface="华文细黑" pitchFamily="2" charset="-122"/>
                  <a:cs typeface="Arial" pitchFamily="34" charset="0"/>
                </a:rPr>
                <a:t> </a:t>
              </a:r>
              <a:r>
                <a:rPr lang="zh-CN" altLang="en-US" sz="900">
                  <a:solidFill>
                    <a:srgbClr val="000000"/>
                  </a:solidFill>
                  <a:latin typeface="Arial" pitchFamily="34" charset="0"/>
                  <a:ea typeface="华文细黑" pitchFamily="2" charset="-122"/>
                  <a:cs typeface="Arial" pitchFamily="34" charset="0"/>
                </a:rPr>
                <a:t>是</a:t>
              </a:r>
              <a:endParaRPr lang="zh-CN" altLang="en-US">
                <a:latin typeface="Arial" pitchFamily="34" charset="0"/>
                <a:ea typeface="华文细黑" pitchFamily="2" charset="-122"/>
                <a:cs typeface="Arial" pitchFamily="34" charset="0"/>
              </a:endParaRPr>
            </a:p>
          </p:txBody>
        </p:sp>
        <p:sp>
          <p:nvSpPr>
            <p:cNvPr id="2139" name="Rectangle 91"/>
            <p:cNvSpPr>
              <a:spLocks noChangeArrowheads="1"/>
            </p:cNvSpPr>
            <p:nvPr/>
          </p:nvSpPr>
          <p:spPr bwMode="auto">
            <a:xfrm>
              <a:off x="4170209" y="4344294"/>
              <a:ext cx="557281" cy="185639"/>
            </a:xfrm>
            <a:prstGeom prst="rect">
              <a:avLst/>
            </a:prstGeom>
            <a:noFill/>
            <a:ln w="9525">
              <a:noFill/>
              <a:miter lim="800000"/>
              <a:headEnd/>
              <a:tailEnd/>
            </a:ln>
          </p:spPr>
          <p:txBody>
            <a:bodyPr wrap="none" lIns="0" tIns="0" rIns="0" bIns="0">
              <a:spAutoFit/>
            </a:bodyPr>
            <a:lstStyle/>
            <a:p>
              <a:r>
                <a:rPr lang="en-US" altLang="zh-CN" sz="900">
                  <a:solidFill>
                    <a:srgbClr val="000000"/>
                  </a:solidFill>
                  <a:latin typeface="Arial" pitchFamily="34" charset="0"/>
                  <a:ea typeface="华文细黑" pitchFamily="2" charset="-122"/>
                  <a:cs typeface="Arial" pitchFamily="34" charset="0"/>
                </a:rPr>
                <a:t> </a:t>
              </a:r>
              <a:r>
                <a:rPr lang="zh-CN" altLang="en-US" sz="900">
                  <a:solidFill>
                    <a:srgbClr val="000000"/>
                  </a:solidFill>
                  <a:latin typeface="Arial" pitchFamily="34" charset="0"/>
                  <a:ea typeface="华文细黑" pitchFamily="2" charset="-122"/>
                  <a:cs typeface="Arial" pitchFamily="34" charset="0"/>
                </a:rPr>
                <a:t>完全匹配</a:t>
              </a:r>
              <a:endParaRPr lang="zh-CN" altLang="en-US">
                <a:latin typeface="Arial" pitchFamily="34" charset="0"/>
                <a:ea typeface="华文细黑" pitchFamily="2" charset="-122"/>
                <a:cs typeface="Arial" pitchFamily="34" charset="0"/>
              </a:endParaRPr>
            </a:p>
          </p:txBody>
        </p:sp>
        <p:sp>
          <p:nvSpPr>
            <p:cNvPr id="2140" name="Rectangle 92"/>
            <p:cNvSpPr>
              <a:spLocks noChangeArrowheads="1"/>
            </p:cNvSpPr>
            <p:nvPr/>
          </p:nvSpPr>
          <p:spPr bwMode="auto">
            <a:xfrm>
              <a:off x="2844888" y="2841105"/>
              <a:ext cx="557281" cy="185639"/>
            </a:xfrm>
            <a:prstGeom prst="rect">
              <a:avLst/>
            </a:prstGeom>
            <a:noFill/>
            <a:ln w="9525">
              <a:noFill/>
              <a:miter lim="800000"/>
              <a:headEnd/>
              <a:tailEnd/>
            </a:ln>
          </p:spPr>
          <p:txBody>
            <a:bodyPr wrap="none" lIns="0" tIns="0" rIns="0" bIns="0">
              <a:spAutoFit/>
            </a:bodyPr>
            <a:lstStyle/>
            <a:p>
              <a:r>
                <a:rPr lang="en-US" altLang="zh-CN" sz="900" dirty="0">
                  <a:solidFill>
                    <a:srgbClr val="000000"/>
                  </a:solidFill>
                  <a:latin typeface="Arial" pitchFamily="34" charset="0"/>
                  <a:ea typeface="华文细黑" pitchFamily="2" charset="-122"/>
                  <a:cs typeface="Arial" pitchFamily="34" charset="0"/>
                </a:rPr>
                <a:t> </a:t>
              </a:r>
              <a:r>
                <a:rPr lang="zh-CN" altLang="en-US" sz="900" dirty="0">
                  <a:solidFill>
                    <a:srgbClr val="000000"/>
                  </a:solidFill>
                  <a:latin typeface="Arial" pitchFamily="34" charset="0"/>
                  <a:ea typeface="华文细黑" pitchFamily="2" charset="-122"/>
                  <a:cs typeface="Arial" pitchFamily="34" charset="0"/>
                </a:rPr>
                <a:t>基本匹配</a:t>
              </a:r>
              <a:endParaRPr lang="zh-CN" altLang="en-US" dirty="0">
                <a:latin typeface="Arial" pitchFamily="34" charset="0"/>
                <a:ea typeface="华文细黑" pitchFamily="2" charset="-122"/>
                <a:cs typeface="Arial" pitchFamily="34" charset="0"/>
              </a:endParaRPr>
            </a:p>
          </p:txBody>
        </p:sp>
        <p:sp>
          <p:nvSpPr>
            <p:cNvPr id="2141" name="Rectangle 93"/>
            <p:cNvSpPr>
              <a:spLocks noChangeArrowheads="1"/>
            </p:cNvSpPr>
            <p:nvPr/>
          </p:nvSpPr>
          <p:spPr bwMode="auto">
            <a:xfrm>
              <a:off x="4876703" y="1605201"/>
              <a:ext cx="296733" cy="185639"/>
            </a:xfrm>
            <a:prstGeom prst="rect">
              <a:avLst/>
            </a:prstGeom>
            <a:noFill/>
            <a:ln w="9525">
              <a:noFill/>
              <a:miter lim="800000"/>
              <a:headEnd/>
              <a:tailEnd/>
            </a:ln>
          </p:spPr>
          <p:txBody>
            <a:bodyPr wrap="none" lIns="0" tIns="0" rIns="0" bIns="0">
              <a:spAutoFit/>
            </a:bodyPr>
            <a:lstStyle/>
            <a:p>
              <a:r>
                <a:rPr lang="en-US" altLang="zh-CN" sz="900">
                  <a:solidFill>
                    <a:srgbClr val="000000"/>
                  </a:solidFill>
                  <a:latin typeface="Arial" pitchFamily="34" charset="0"/>
                  <a:ea typeface="华文细黑" pitchFamily="2" charset="-122"/>
                  <a:cs typeface="Arial" pitchFamily="34" charset="0"/>
                </a:rPr>
                <a:t> </a:t>
              </a:r>
              <a:r>
                <a:rPr lang="zh-CN" altLang="en-US" sz="900">
                  <a:solidFill>
                    <a:srgbClr val="000000"/>
                  </a:solidFill>
                  <a:latin typeface="Arial" pitchFamily="34" charset="0"/>
                  <a:ea typeface="华文细黑" pitchFamily="2" charset="-122"/>
                  <a:cs typeface="Arial" pitchFamily="34" charset="0"/>
                </a:rPr>
                <a:t>一般</a:t>
              </a:r>
              <a:endParaRPr lang="zh-CN" altLang="en-US">
                <a:latin typeface="Arial" pitchFamily="34" charset="0"/>
                <a:ea typeface="华文细黑" pitchFamily="2" charset="-122"/>
                <a:cs typeface="Arial" pitchFamily="34" charset="0"/>
              </a:endParaRPr>
            </a:p>
          </p:txBody>
        </p:sp>
        <p:sp>
          <p:nvSpPr>
            <p:cNvPr id="2142" name="Rectangle 94"/>
            <p:cNvSpPr>
              <a:spLocks noChangeArrowheads="1"/>
            </p:cNvSpPr>
            <p:nvPr/>
          </p:nvSpPr>
          <p:spPr bwMode="auto">
            <a:xfrm>
              <a:off x="2923961" y="3834230"/>
              <a:ext cx="557281" cy="185639"/>
            </a:xfrm>
            <a:prstGeom prst="rect">
              <a:avLst/>
            </a:prstGeom>
            <a:noFill/>
            <a:ln w="9525">
              <a:noFill/>
              <a:miter lim="800000"/>
              <a:headEnd/>
              <a:tailEnd/>
            </a:ln>
          </p:spPr>
          <p:txBody>
            <a:bodyPr wrap="none" lIns="0" tIns="0" rIns="0" bIns="0">
              <a:spAutoFit/>
            </a:bodyPr>
            <a:lstStyle/>
            <a:p>
              <a:r>
                <a:rPr lang="en-US" altLang="zh-CN" sz="900">
                  <a:solidFill>
                    <a:srgbClr val="000000"/>
                  </a:solidFill>
                  <a:latin typeface="Arial" pitchFamily="34" charset="0"/>
                  <a:ea typeface="华文细黑" pitchFamily="2" charset="-122"/>
                  <a:cs typeface="Arial" pitchFamily="34" charset="0"/>
                </a:rPr>
                <a:t> </a:t>
              </a:r>
              <a:r>
                <a:rPr lang="zh-CN" altLang="en-US" sz="900">
                  <a:solidFill>
                    <a:srgbClr val="000000"/>
                  </a:solidFill>
                  <a:latin typeface="Arial" pitchFamily="34" charset="0"/>
                  <a:ea typeface="华文细黑" pitchFamily="2" charset="-122"/>
                  <a:cs typeface="Arial" pitchFamily="34" charset="0"/>
                </a:rPr>
                <a:t>不太匹配</a:t>
              </a:r>
              <a:endParaRPr lang="zh-CN" altLang="en-US">
                <a:latin typeface="Arial" pitchFamily="34" charset="0"/>
                <a:ea typeface="华文细黑" pitchFamily="2" charset="-122"/>
                <a:cs typeface="Arial" pitchFamily="34" charset="0"/>
              </a:endParaRPr>
            </a:p>
          </p:txBody>
        </p:sp>
        <p:sp>
          <p:nvSpPr>
            <p:cNvPr id="2143" name="Rectangle 95"/>
            <p:cNvSpPr>
              <a:spLocks noChangeArrowheads="1"/>
            </p:cNvSpPr>
            <p:nvPr/>
          </p:nvSpPr>
          <p:spPr bwMode="auto">
            <a:xfrm>
              <a:off x="4983280" y="4028947"/>
              <a:ext cx="687554" cy="185639"/>
            </a:xfrm>
            <a:prstGeom prst="rect">
              <a:avLst/>
            </a:prstGeom>
            <a:noFill/>
            <a:ln w="9525">
              <a:noFill/>
              <a:miter lim="800000"/>
              <a:headEnd/>
              <a:tailEnd/>
            </a:ln>
          </p:spPr>
          <p:txBody>
            <a:bodyPr wrap="none" lIns="0" tIns="0" rIns="0" bIns="0">
              <a:spAutoFit/>
            </a:bodyPr>
            <a:lstStyle/>
            <a:p>
              <a:r>
                <a:rPr lang="en-US" altLang="zh-CN" sz="900" dirty="0">
                  <a:solidFill>
                    <a:srgbClr val="000000"/>
                  </a:solidFill>
                  <a:latin typeface="Arial" pitchFamily="34" charset="0"/>
                  <a:ea typeface="华文细黑" pitchFamily="2" charset="-122"/>
                  <a:cs typeface="Arial" pitchFamily="34" charset="0"/>
                </a:rPr>
                <a:t> </a:t>
              </a:r>
              <a:r>
                <a:rPr lang="zh-CN" altLang="en-US" sz="900" dirty="0">
                  <a:solidFill>
                    <a:srgbClr val="000000"/>
                  </a:solidFill>
                  <a:latin typeface="Arial" pitchFamily="34" charset="0"/>
                  <a:ea typeface="华文细黑" pitchFamily="2" charset="-122"/>
                  <a:cs typeface="Arial" pitchFamily="34" charset="0"/>
                </a:rPr>
                <a:t>完全不匹配</a:t>
              </a:r>
              <a:endParaRPr lang="zh-CN" altLang="en-US" dirty="0">
                <a:latin typeface="Arial" pitchFamily="34" charset="0"/>
                <a:ea typeface="华文细黑" pitchFamily="2" charset="-122"/>
                <a:cs typeface="Arial" pitchFamily="34" charset="0"/>
              </a:endParaRPr>
            </a:p>
          </p:txBody>
        </p:sp>
        <p:sp>
          <p:nvSpPr>
            <p:cNvPr id="2144" name="Rectangle 96"/>
            <p:cNvSpPr>
              <a:spLocks noChangeArrowheads="1"/>
            </p:cNvSpPr>
            <p:nvPr/>
          </p:nvSpPr>
          <p:spPr bwMode="auto">
            <a:xfrm>
              <a:off x="3855639" y="3027261"/>
              <a:ext cx="166460" cy="185639"/>
            </a:xfrm>
            <a:prstGeom prst="rect">
              <a:avLst/>
            </a:prstGeom>
            <a:noFill/>
            <a:ln w="9525">
              <a:noFill/>
              <a:miter lim="800000"/>
              <a:headEnd/>
              <a:tailEnd/>
            </a:ln>
          </p:spPr>
          <p:txBody>
            <a:bodyPr wrap="none" lIns="0" tIns="0" rIns="0" bIns="0">
              <a:spAutoFit/>
            </a:bodyPr>
            <a:lstStyle/>
            <a:p>
              <a:r>
                <a:rPr lang="en-US" altLang="zh-CN" sz="900" dirty="0">
                  <a:solidFill>
                    <a:srgbClr val="000000"/>
                  </a:solidFill>
                  <a:latin typeface="Arial" pitchFamily="34" charset="0"/>
                  <a:ea typeface="华文细黑" pitchFamily="2" charset="-122"/>
                  <a:cs typeface="Arial" pitchFamily="34" charset="0"/>
                </a:rPr>
                <a:t> </a:t>
              </a:r>
              <a:r>
                <a:rPr lang="zh-CN" altLang="en-US" sz="900" dirty="0">
                  <a:solidFill>
                    <a:srgbClr val="000000"/>
                  </a:solidFill>
                  <a:latin typeface="Arial" pitchFamily="34" charset="0"/>
                  <a:ea typeface="华文细黑" pitchFamily="2" charset="-122"/>
                  <a:cs typeface="Arial" pitchFamily="34" charset="0"/>
                </a:rPr>
                <a:t>否</a:t>
              </a:r>
              <a:endParaRPr lang="zh-CN" altLang="en-US" dirty="0">
                <a:latin typeface="Arial" pitchFamily="34" charset="0"/>
                <a:ea typeface="华文细黑" pitchFamily="2" charset="-122"/>
                <a:cs typeface="Arial" pitchFamily="34" charset="0"/>
              </a:endParaRPr>
            </a:p>
          </p:txBody>
        </p:sp>
        <p:sp>
          <p:nvSpPr>
            <p:cNvPr id="2145" name="Rectangle 97"/>
            <p:cNvSpPr>
              <a:spLocks noChangeArrowheads="1"/>
            </p:cNvSpPr>
            <p:nvPr/>
          </p:nvSpPr>
          <p:spPr bwMode="auto">
            <a:xfrm>
              <a:off x="4232582" y="2830354"/>
              <a:ext cx="166460" cy="185639"/>
            </a:xfrm>
            <a:prstGeom prst="rect">
              <a:avLst/>
            </a:prstGeom>
            <a:noFill/>
            <a:ln w="9525">
              <a:noFill/>
              <a:miter lim="800000"/>
              <a:headEnd/>
              <a:tailEnd/>
            </a:ln>
          </p:spPr>
          <p:txBody>
            <a:bodyPr wrap="none" lIns="0" tIns="0" rIns="0" bIns="0">
              <a:spAutoFit/>
            </a:bodyPr>
            <a:lstStyle/>
            <a:p>
              <a:r>
                <a:rPr lang="en-US" altLang="zh-CN" sz="900">
                  <a:solidFill>
                    <a:srgbClr val="000000"/>
                  </a:solidFill>
                  <a:latin typeface="Arial" pitchFamily="34" charset="0"/>
                  <a:ea typeface="华文细黑" pitchFamily="2" charset="-122"/>
                  <a:cs typeface="Arial" pitchFamily="34" charset="0"/>
                </a:rPr>
                <a:t> </a:t>
              </a:r>
              <a:r>
                <a:rPr lang="zh-CN" altLang="en-US" sz="900">
                  <a:solidFill>
                    <a:srgbClr val="000000"/>
                  </a:solidFill>
                  <a:latin typeface="Arial" pitchFamily="34" charset="0"/>
                  <a:ea typeface="华文细黑" pitchFamily="2" charset="-122"/>
                  <a:cs typeface="Arial" pitchFamily="34" charset="0"/>
                </a:rPr>
                <a:t>是</a:t>
              </a:r>
              <a:endParaRPr lang="zh-CN" altLang="en-US">
                <a:latin typeface="Arial" pitchFamily="34" charset="0"/>
                <a:ea typeface="华文细黑" pitchFamily="2" charset="-122"/>
                <a:cs typeface="Arial" pitchFamily="34" charset="0"/>
              </a:endParaRPr>
            </a:p>
          </p:txBody>
        </p:sp>
        <p:sp>
          <p:nvSpPr>
            <p:cNvPr id="95" name="椭圆 94"/>
            <p:cNvSpPr/>
            <p:nvPr/>
          </p:nvSpPr>
          <p:spPr>
            <a:xfrm rot="1188347">
              <a:off x="3950850" y="2173292"/>
              <a:ext cx="2272825" cy="2928958"/>
            </a:xfrm>
            <a:prstGeom prst="ellipse">
              <a:avLst/>
            </a:prstGeom>
            <a:noFill/>
            <a:ln w="19050">
              <a:solidFill>
                <a:srgbClr val="7BD2D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1200" b="1" dirty="0">
                <a:solidFill>
                  <a:srgbClr val="FC8C4E"/>
                </a:solidFill>
                <a:latin typeface="Arial" pitchFamily="34" charset="0"/>
                <a:ea typeface="华文细黑" pitchFamily="2" charset="-122"/>
                <a:cs typeface="Arial" pitchFamily="34" charset="0"/>
              </a:endParaRPr>
            </a:p>
          </p:txBody>
        </p:sp>
        <p:sp>
          <p:nvSpPr>
            <p:cNvPr id="96" name="TextBox 95"/>
            <p:cNvSpPr txBox="1"/>
            <p:nvPr/>
          </p:nvSpPr>
          <p:spPr>
            <a:xfrm>
              <a:off x="4736305" y="1050806"/>
              <a:ext cx="1714512" cy="958478"/>
            </a:xfrm>
            <a:prstGeom prst="wedgeRoundRectCallout">
              <a:avLst>
                <a:gd name="adj1" fmla="val -10863"/>
                <a:gd name="adj2" fmla="val 76554"/>
                <a:gd name="adj3" fmla="val 16667"/>
              </a:avLst>
            </a:prstGeom>
            <a:solidFill>
              <a:srgbClr val="339966"/>
            </a:solidFill>
          </p:spPr>
          <p:txBody>
            <a:bodyPr wrap="square" lIns="0" rIns="0" rtlCol="0">
              <a:spAutoFit/>
            </a:bodyPr>
            <a:lstStyle/>
            <a:p>
              <a:pPr algn="ctr"/>
              <a:r>
                <a:rPr lang="zh-CN" altLang="en-US" sz="1200" b="1" dirty="0" smtClean="0">
                  <a:solidFill>
                    <a:schemeClr val="bg1"/>
                  </a:solidFill>
                  <a:latin typeface="Arial" pitchFamily="34" charset="0"/>
                  <a:ea typeface="华文细黑" pitchFamily="2" charset="-122"/>
                  <a:cs typeface="Arial" pitchFamily="34" charset="0"/>
                </a:rPr>
                <a:t>参与过人才支持计划的从业者在各项能力方面均有提升</a:t>
              </a:r>
              <a:endParaRPr lang="zh-CN" altLang="en-US" sz="1200" b="1" dirty="0">
                <a:solidFill>
                  <a:schemeClr val="bg1"/>
                </a:solidFill>
                <a:latin typeface="Arial" pitchFamily="34" charset="0"/>
                <a:ea typeface="华文细黑" pitchFamily="2" charset="-122"/>
                <a:cs typeface="Arial" pitchFamily="34" charset="0"/>
              </a:endParaRPr>
            </a:p>
          </p:txBody>
        </p:sp>
        <p:sp>
          <p:nvSpPr>
            <p:cNvPr id="97" name="椭圆 96"/>
            <p:cNvSpPr/>
            <p:nvPr/>
          </p:nvSpPr>
          <p:spPr>
            <a:xfrm rot="20500988">
              <a:off x="954274" y="1636155"/>
              <a:ext cx="3148444" cy="2928958"/>
            </a:xfrm>
            <a:prstGeom prst="ellipse">
              <a:avLst/>
            </a:prstGeom>
            <a:noFill/>
            <a:ln w="19050">
              <a:solidFill>
                <a:srgbClr val="7BD2D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1200" b="1" dirty="0">
                <a:solidFill>
                  <a:srgbClr val="FC8C4E"/>
                </a:solidFill>
                <a:latin typeface="Arial" pitchFamily="34" charset="0"/>
                <a:ea typeface="华文细黑" pitchFamily="2" charset="-122"/>
                <a:cs typeface="Arial" pitchFamily="34" charset="0"/>
              </a:endParaRPr>
            </a:p>
          </p:txBody>
        </p:sp>
        <p:sp>
          <p:nvSpPr>
            <p:cNvPr id="93" name="Rectangle 10"/>
            <p:cNvSpPr>
              <a:spLocks noChangeArrowheads="1"/>
            </p:cNvSpPr>
            <p:nvPr/>
          </p:nvSpPr>
          <p:spPr bwMode="auto">
            <a:xfrm>
              <a:off x="6725428" y="5324416"/>
              <a:ext cx="95897" cy="247519"/>
            </a:xfrm>
            <a:prstGeom prst="rect">
              <a:avLst/>
            </a:prstGeom>
            <a:noFill/>
            <a:ln w="9525">
              <a:noFill/>
              <a:miter lim="800000"/>
              <a:headEnd/>
              <a:tailEnd/>
            </a:ln>
          </p:spPr>
          <p:txBody>
            <a:bodyPr wrap="none" lIns="0" tIns="0" rIns="0" bIns="0">
              <a:spAutoFit/>
            </a:bodyPr>
            <a:lstStyle/>
            <a:p>
              <a:r>
                <a:rPr lang="en-US" altLang="zh-CN" sz="1200" dirty="0" smtClean="0">
                  <a:solidFill>
                    <a:srgbClr val="000000"/>
                  </a:solidFill>
                  <a:latin typeface="Arial" pitchFamily="34" charset="0"/>
                  <a:ea typeface="华文细黑" pitchFamily="2" charset="-122"/>
                  <a:cs typeface="Arial" pitchFamily="34" charset="0"/>
                </a:rPr>
                <a:t>1</a:t>
              </a:r>
            </a:p>
          </p:txBody>
        </p:sp>
      </p:grpSp>
      <p:grpSp>
        <p:nvGrpSpPr>
          <p:cNvPr id="98" name="组合 97"/>
          <p:cNvGrpSpPr/>
          <p:nvPr/>
        </p:nvGrpSpPr>
        <p:grpSpPr>
          <a:xfrm>
            <a:off x="7678749" y="1521897"/>
            <a:ext cx="2714668" cy="2946134"/>
            <a:chOff x="7124489" y="1657188"/>
            <a:chExt cx="2112409" cy="2946134"/>
          </a:xfrm>
        </p:grpSpPr>
        <p:sp>
          <p:nvSpPr>
            <p:cNvPr id="99" name="Rectangle 20"/>
            <p:cNvSpPr>
              <a:spLocks noChangeArrowheads="1"/>
            </p:cNvSpPr>
            <p:nvPr/>
          </p:nvSpPr>
          <p:spPr bwMode="auto">
            <a:xfrm>
              <a:off x="7124489" y="1977674"/>
              <a:ext cx="58378" cy="44577"/>
            </a:xfrm>
            <a:prstGeom prst="rect">
              <a:avLst/>
            </a:prstGeom>
            <a:noFill/>
            <a:ln w="22225">
              <a:solidFill>
                <a:srgbClr val="008000"/>
              </a:solidFill>
              <a:miter lim="800000"/>
              <a:headEnd/>
              <a:tailEnd/>
            </a:ln>
          </p:spPr>
          <p:txBody>
            <a:bodyPr/>
            <a:lstStyle/>
            <a:p>
              <a:endParaRPr lang="zh-CN" altLang="en-US" sz="1000">
                <a:latin typeface="Arial" pitchFamily="34" charset="0"/>
                <a:ea typeface="华文细黑" pitchFamily="2" charset="-122"/>
                <a:cs typeface="Arial" pitchFamily="34" charset="0"/>
              </a:endParaRPr>
            </a:p>
          </p:txBody>
        </p:sp>
        <p:sp>
          <p:nvSpPr>
            <p:cNvPr id="100" name="Rectangle 21"/>
            <p:cNvSpPr>
              <a:spLocks noChangeArrowheads="1"/>
            </p:cNvSpPr>
            <p:nvPr/>
          </p:nvSpPr>
          <p:spPr bwMode="auto">
            <a:xfrm>
              <a:off x="7124489" y="2257104"/>
              <a:ext cx="58378" cy="43766"/>
            </a:xfrm>
            <a:prstGeom prst="rect">
              <a:avLst/>
            </a:prstGeom>
            <a:noFill/>
            <a:ln w="22225">
              <a:solidFill>
                <a:srgbClr val="800000"/>
              </a:solidFill>
              <a:miter lim="800000"/>
              <a:headEnd/>
              <a:tailEnd/>
            </a:ln>
          </p:spPr>
          <p:txBody>
            <a:bodyPr/>
            <a:lstStyle/>
            <a:p>
              <a:endParaRPr lang="zh-CN" altLang="en-US" sz="1000">
                <a:latin typeface="Arial" pitchFamily="34" charset="0"/>
                <a:ea typeface="华文细黑" pitchFamily="2" charset="-122"/>
                <a:cs typeface="Arial" pitchFamily="34" charset="0"/>
              </a:endParaRPr>
            </a:p>
          </p:txBody>
        </p:sp>
        <p:sp>
          <p:nvSpPr>
            <p:cNvPr id="101" name="Rectangle 22"/>
            <p:cNvSpPr>
              <a:spLocks noChangeArrowheads="1"/>
            </p:cNvSpPr>
            <p:nvPr/>
          </p:nvSpPr>
          <p:spPr bwMode="auto">
            <a:xfrm>
              <a:off x="7124489" y="2535723"/>
              <a:ext cx="58378" cy="44577"/>
            </a:xfrm>
            <a:prstGeom prst="rect">
              <a:avLst/>
            </a:prstGeom>
            <a:noFill/>
            <a:ln w="22225">
              <a:solidFill>
                <a:srgbClr val="808080"/>
              </a:solidFill>
              <a:miter lim="800000"/>
              <a:headEnd/>
              <a:tailEnd/>
            </a:ln>
          </p:spPr>
          <p:txBody>
            <a:bodyPr/>
            <a:lstStyle/>
            <a:p>
              <a:endParaRPr lang="zh-CN" altLang="en-US" sz="1000">
                <a:latin typeface="Arial" pitchFamily="34" charset="0"/>
                <a:ea typeface="华文细黑" pitchFamily="2" charset="-122"/>
                <a:cs typeface="Arial" pitchFamily="34" charset="0"/>
              </a:endParaRPr>
            </a:p>
          </p:txBody>
        </p:sp>
        <p:sp>
          <p:nvSpPr>
            <p:cNvPr id="102" name="Rectangle 23"/>
            <p:cNvSpPr>
              <a:spLocks noChangeArrowheads="1"/>
            </p:cNvSpPr>
            <p:nvPr/>
          </p:nvSpPr>
          <p:spPr bwMode="auto">
            <a:xfrm>
              <a:off x="7124489" y="2815153"/>
              <a:ext cx="58378" cy="44577"/>
            </a:xfrm>
            <a:prstGeom prst="rect">
              <a:avLst/>
            </a:prstGeom>
            <a:noFill/>
            <a:ln w="22225">
              <a:solidFill>
                <a:srgbClr val="C0C0C0"/>
              </a:solidFill>
              <a:miter lim="800000"/>
              <a:headEnd/>
              <a:tailEnd/>
            </a:ln>
          </p:spPr>
          <p:txBody>
            <a:bodyPr/>
            <a:lstStyle/>
            <a:p>
              <a:endParaRPr lang="zh-CN" altLang="en-US" sz="1000">
                <a:latin typeface="Arial" pitchFamily="34" charset="0"/>
                <a:ea typeface="华文细黑" pitchFamily="2" charset="-122"/>
                <a:cs typeface="Arial" pitchFamily="34" charset="0"/>
              </a:endParaRPr>
            </a:p>
          </p:txBody>
        </p:sp>
        <p:sp>
          <p:nvSpPr>
            <p:cNvPr id="103" name="Rectangle 24"/>
            <p:cNvSpPr>
              <a:spLocks noChangeArrowheads="1"/>
            </p:cNvSpPr>
            <p:nvPr/>
          </p:nvSpPr>
          <p:spPr bwMode="auto">
            <a:xfrm>
              <a:off x="7124489" y="3094583"/>
              <a:ext cx="58378" cy="43766"/>
            </a:xfrm>
            <a:prstGeom prst="rect">
              <a:avLst/>
            </a:prstGeom>
            <a:noFill/>
            <a:ln w="22225">
              <a:solidFill>
                <a:srgbClr val="FFFF00"/>
              </a:solidFill>
              <a:miter lim="800000"/>
              <a:headEnd/>
              <a:tailEnd/>
            </a:ln>
          </p:spPr>
          <p:txBody>
            <a:bodyPr/>
            <a:lstStyle/>
            <a:p>
              <a:endParaRPr lang="zh-CN" altLang="en-US" sz="1000">
                <a:latin typeface="Arial" pitchFamily="34" charset="0"/>
                <a:ea typeface="华文细黑" pitchFamily="2" charset="-122"/>
                <a:cs typeface="Arial" pitchFamily="34" charset="0"/>
              </a:endParaRPr>
            </a:p>
          </p:txBody>
        </p:sp>
        <p:sp>
          <p:nvSpPr>
            <p:cNvPr id="104" name="Rectangle 25"/>
            <p:cNvSpPr>
              <a:spLocks noChangeArrowheads="1"/>
            </p:cNvSpPr>
            <p:nvPr/>
          </p:nvSpPr>
          <p:spPr bwMode="auto">
            <a:xfrm>
              <a:off x="7124489" y="3373202"/>
              <a:ext cx="58378" cy="44577"/>
            </a:xfrm>
            <a:prstGeom prst="rect">
              <a:avLst/>
            </a:prstGeom>
            <a:noFill/>
            <a:ln w="22225">
              <a:solidFill>
                <a:srgbClr val="00FFFF"/>
              </a:solidFill>
              <a:miter lim="800000"/>
              <a:headEnd/>
              <a:tailEnd/>
            </a:ln>
          </p:spPr>
          <p:txBody>
            <a:bodyPr/>
            <a:lstStyle/>
            <a:p>
              <a:endParaRPr lang="zh-CN" altLang="en-US" sz="1000">
                <a:latin typeface="Arial" pitchFamily="34" charset="0"/>
                <a:ea typeface="华文细黑" pitchFamily="2" charset="-122"/>
                <a:cs typeface="Arial" pitchFamily="34" charset="0"/>
              </a:endParaRPr>
            </a:p>
          </p:txBody>
        </p:sp>
        <p:sp>
          <p:nvSpPr>
            <p:cNvPr id="105" name="Rectangle 26"/>
            <p:cNvSpPr>
              <a:spLocks noChangeArrowheads="1"/>
            </p:cNvSpPr>
            <p:nvPr/>
          </p:nvSpPr>
          <p:spPr bwMode="auto">
            <a:xfrm>
              <a:off x="7124489" y="3652632"/>
              <a:ext cx="58378" cy="44577"/>
            </a:xfrm>
            <a:prstGeom prst="rect">
              <a:avLst/>
            </a:prstGeom>
            <a:noFill/>
            <a:ln w="22225">
              <a:solidFill>
                <a:srgbClr val="FF00FF"/>
              </a:solidFill>
              <a:miter lim="800000"/>
              <a:headEnd/>
              <a:tailEnd/>
            </a:ln>
          </p:spPr>
          <p:txBody>
            <a:bodyPr/>
            <a:lstStyle/>
            <a:p>
              <a:endParaRPr lang="zh-CN" altLang="en-US" sz="1000">
                <a:latin typeface="Arial" pitchFamily="34" charset="0"/>
                <a:ea typeface="华文细黑" pitchFamily="2" charset="-122"/>
                <a:cs typeface="Arial" pitchFamily="34" charset="0"/>
              </a:endParaRPr>
            </a:p>
          </p:txBody>
        </p:sp>
        <p:sp>
          <p:nvSpPr>
            <p:cNvPr id="106" name="Rectangle 27"/>
            <p:cNvSpPr>
              <a:spLocks noChangeArrowheads="1"/>
            </p:cNvSpPr>
            <p:nvPr/>
          </p:nvSpPr>
          <p:spPr bwMode="auto">
            <a:xfrm>
              <a:off x="7124489" y="3932062"/>
              <a:ext cx="58378" cy="43766"/>
            </a:xfrm>
            <a:prstGeom prst="rect">
              <a:avLst/>
            </a:prstGeom>
            <a:noFill/>
            <a:ln w="22225">
              <a:solidFill>
                <a:srgbClr val="0000FF"/>
              </a:solidFill>
              <a:miter lim="800000"/>
              <a:headEnd/>
              <a:tailEnd/>
            </a:ln>
          </p:spPr>
          <p:txBody>
            <a:bodyPr/>
            <a:lstStyle/>
            <a:p>
              <a:endParaRPr lang="zh-CN" altLang="en-US" sz="1000">
                <a:latin typeface="Arial" pitchFamily="34" charset="0"/>
                <a:ea typeface="华文细黑" pitchFamily="2" charset="-122"/>
                <a:cs typeface="Arial" pitchFamily="34" charset="0"/>
              </a:endParaRPr>
            </a:p>
          </p:txBody>
        </p:sp>
        <p:sp>
          <p:nvSpPr>
            <p:cNvPr id="107" name="Rectangle 28"/>
            <p:cNvSpPr>
              <a:spLocks noChangeArrowheads="1"/>
            </p:cNvSpPr>
            <p:nvPr/>
          </p:nvSpPr>
          <p:spPr bwMode="auto">
            <a:xfrm>
              <a:off x="7124489" y="4210681"/>
              <a:ext cx="58378" cy="44577"/>
            </a:xfrm>
            <a:prstGeom prst="rect">
              <a:avLst/>
            </a:prstGeom>
            <a:noFill/>
            <a:ln w="22225">
              <a:solidFill>
                <a:srgbClr val="00FF00"/>
              </a:solidFill>
              <a:miter lim="800000"/>
              <a:headEnd/>
              <a:tailEnd/>
            </a:ln>
          </p:spPr>
          <p:txBody>
            <a:bodyPr/>
            <a:lstStyle/>
            <a:p>
              <a:endParaRPr lang="zh-CN" altLang="en-US" sz="1000">
                <a:latin typeface="Arial" pitchFamily="34" charset="0"/>
                <a:ea typeface="华文细黑" pitchFamily="2" charset="-122"/>
                <a:cs typeface="Arial" pitchFamily="34" charset="0"/>
              </a:endParaRPr>
            </a:p>
          </p:txBody>
        </p:sp>
        <p:sp>
          <p:nvSpPr>
            <p:cNvPr id="108" name="Rectangle 29"/>
            <p:cNvSpPr>
              <a:spLocks noChangeArrowheads="1"/>
            </p:cNvSpPr>
            <p:nvPr/>
          </p:nvSpPr>
          <p:spPr bwMode="auto">
            <a:xfrm>
              <a:off x="7124489" y="4490113"/>
              <a:ext cx="58378" cy="44577"/>
            </a:xfrm>
            <a:prstGeom prst="rect">
              <a:avLst/>
            </a:prstGeom>
            <a:noFill/>
            <a:ln w="22225">
              <a:solidFill>
                <a:srgbClr val="FF0000"/>
              </a:solidFill>
              <a:miter lim="800000"/>
              <a:headEnd/>
              <a:tailEnd/>
            </a:ln>
          </p:spPr>
          <p:txBody>
            <a:bodyPr/>
            <a:lstStyle/>
            <a:p>
              <a:endParaRPr lang="zh-CN" altLang="en-US" sz="1000">
                <a:latin typeface="Arial" pitchFamily="34" charset="0"/>
                <a:ea typeface="华文细黑" pitchFamily="2" charset="-122"/>
                <a:cs typeface="Arial" pitchFamily="34" charset="0"/>
              </a:endParaRPr>
            </a:p>
          </p:txBody>
        </p:sp>
        <p:sp>
          <p:nvSpPr>
            <p:cNvPr id="109" name="Rectangle 30"/>
            <p:cNvSpPr>
              <a:spLocks noChangeArrowheads="1"/>
            </p:cNvSpPr>
            <p:nvPr/>
          </p:nvSpPr>
          <p:spPr bwMode="auto">
            <a:xfrm>
              <a:off x="7267218" y="1657188"/>
              <a:ext cx="825871" cy="153888"/>
            </a:xfrm>
            <a:prstGeom prst="rect">
              <a:avLst/>
            </a:prstGeom>
            <a:noFill/>
            <a:ln w="9525">
              <a:noFill/>
              <a:miter lim="800000"/>
              <a:headEnd/>
              <a:tailEnd/>
            </a:ln>
          </p:spPr>
          <p:txBody>
            <a:bodyPr wrap="none" lIns="0" tIns="0" rIns="0" bIns="0">
              <a:spAutoFit/>
            </a:bodyPr>
            <a:lstStyle/>
            <a:p>
              <a:r>
                <a:rPr lang="zh-CN" altLang="en-US" sz="1000" dirty="0" smtClean="0">
                  <a:solidFill>
                    <a:srgbClr val="000000"/>
                  </a:solidFill>
                  <a:latin typeface="Arial" pitchFamily="34" charset="0"/>
                  <a:ea typeface="华文细黑" pitchFamily="2" charset="-122"/>
                  <a:cs typeface="Arial" pitchFamily="34" charset="0"/>
                </a:rPr>
                <a:t>人际关系</a:t>
              </a:r>
              <a:r>
                <a:rPr lang="zh-CN" altLang="en-US" sz="1000" dirty="0">
                  <a:solidFill>
                    <a:srgbClr val="000000"/>
                  </a:solidFill>
                  <a:latin typeface="Arial" pitchFamily="34" charset="0"/>
                  <a:ea typeface="华文细黑" pitchFamily="2" charset="-122"/>
                  <a:cs typeface="Arial" pitchFamily="34" charset="0"/>
                </a:rPr>
                <a:t>管理能力</a:t>
              </a:r>
              <a:endParaRPr lang="zh-CN" altLang="en-US" sz="1000" dirty="0">
                <a:latin typeface="Arial" pitchFamily="34" charset="0"/>
                <a:ea typeface="华文细黑" pitchFamily="2" charset="-122"/>
                <a:cs typeface="Arial" pitchFamily="34" charset="0"/>
              </a:endParaRPr>
            </a:p>
          </p:txBody>
        </p:sp>
        <p:sp>
          <p:nvSpPr>
            <p:cNvPr id="110" name="Rectangle 31"/>
            <p:cNvSpPr>
              <a:spLocks noChangeArrowheads="1"/>
            </p:cNvSpPr>
            <p:nvPr/>
          </p:nvSpPr>
          <p:spPr bwMode="auto">
            <a:xfrm>
              <a:off x="7267218" y="1936413"/>
              <a:ext cx="619403" cy="153888"/>
            </a:xfrm>
            <a:prstGeom prst="rect">
              <a:avLst/>
            </a:prstGeom>
            <a:noFill/>
            <a:ln w="9525">
              <a:noFill/>
              <a:miter lim="800000"/>
              <a:headEnd/>
              <a:tailEnd/>
            </a:ln>
          </p:spPr>
          <p:txBody>
            <a:bodyPr wrap="none" lIns="0" tIns="0" rIns="0" bIns="0">
              <a:spAutoFit/>
            </a:bodyPr>
            <a:lstStyle/>
            <a:p>
              <a:r>
                <a:rPr lang="zh-CN" altLang="en-US" sz="1000" dirty="0" smtClean="0">
                  <a:solidFill>
                    <a:srgbClr val="000000"/>
                  </a:solidFill>
                  <a:latin typeface="Arial" pitchFamily="34" charset="0"/>
                  <a:ea typeface="华文细黑" pitchFamily="2" charset="-122"/>
                  <a:cs typeface="Arial" pitchFamily="34" charset="0"/>
                </a:rPr>
                <a:t>实践</a:t>
              </a:r>
              <a:r>
                <a:rPr lang="zh-CN" altLang="en-US" sz="1000" dirty="0">
                  <a:solidFill>
                    <a:srgbClr val="000000"/>
                  </a:solidFill>
                  <a:latin typeface="Arial" pitchFamily="34" charset="0"/>
                  <a:ea typeface="华文细黑" pitchFamily="2" charset="-122"/>
                  <a:cs typeface="Arial" pitchFamily="34" charset="0"/>
                </a:rPr>
                <a:t>执行能力</a:t>
              </a:r>
              <a:endParaRPr lang="zh-CN" altLang="en-US" sz="1000" dirty="0">
                <a:latin typeface="Arial" pitchFamily="34" charset="0"/>
                <a:ea typeface="华文细黑" pitchFamily="2" charset="-122"/>
                <a:cs typeface="Arial" pitchFamily="34" charset="0"/>
              </a:endParaRPr>
            </a:p>
          </p:txBody>
        </p:sp>
        <p:sp>
          <p:nvSpPr>
            <p:cNvPr id="111" name="Rectangle 32"/>
            <p:cNvSpPr>
              <a:spLocks noChangeArrowheads="1"/>
            </p:cNvSpPr>
            <p:nvPr/>
          </p:nvSpPr>
          <p:spPr bwMode="auto">
            <a:xfrm>
              <a:off x="7267218" y="2215638"/>
              <a:ext cx="647792" cy="153888"/>
            </a:xfrm>
            <a:prstGeom prst="rect">
              <a:avLst/>
            </a:prstGeom>
            <a:noFill/>
            <a:ln w="9525">
              <a:noFill/>
              <a:miter lim="800000"/>
              <a:headEnd/>
              <a:tailEnd/>
            </a:ln>
          </p:spPr>
          <p:txBody>
            <a:bodyPr wrap="none" lIns="0" tIns="0" rIns="0" bIns="0">
              <a:spAutoFit/>
            </a:bodyPr>
            <a:lstStyle/>
            <a:p>
              <a:r>
                <a:rPr lang="en-US" altLang="zh-CN" sz="1000" dirty="0" smtClean="0">
                  <a:solidFill>
                    <a:srgbClr val="000000"/>
                  </a:solidFill>
                  <a:latin typeface="Arial" pitchFamily="34" charset="0"/>
                  <a:ea typeface="华文细黑" pitchFamily="2" charset="-122"/>
                  <a:cs typeface="Arial" pitchFamily="34" charset="0"/>
                </a:rPr>
                <a:t> </a:t>
              </a:r>
              <a:r>
                <a:rPr lang="zh-CN" altLang="en-US" sz="1000" dirty="0">
                  <a:solidFill>
                    <a:srgbClr val="000000"/>
                  </a:solidFill>
                  <a:latin typeface="Arial" pitchFamily="34" charset="0"/>
                  <a:ea typeface="华文细黑" pitchFamily="2" charset="-122"/>
                  <a:cs typeface="Arial" pitchFamily="34" charset="0"/>
                </a:rPr>
                <a:t>专业策划能力</a:t>
              </a:r>
              <a:endParaRPr lang="zh-CN" altLang="en-US" sz="1000" dirty="0">
                <a:latin typeface="Arial" pitchFamily="34" charset="0"/>
                <a:ea typeface="华文细黑" pitchFamily="2" charset="-122"/>
                <a:cs typeface="Arial" pitchFamily="34" charset="0"/>
              </a:endParaRPr>
            </a:p>
          </p:txBody>
        </p:sp>
        <p:sp>
          <p:nvSpPr>
            <p:cNvPr id="112" name="Rectangle 33"/>
            <p:cNvSpPr>
              <a:spLocks noChangeArrowheads="1"/>
            </p:cNvSpPr>
            <p:nvPr/>
          </p:nvSpPr>
          <p:spPr bwMode="auto">
            <a:xfrm>
              <a:off x="7267218" y="2494863"/>
              <a:ext cx="619403" cy="153888"/>
            </a:xfrm>
            <a:prstGeom prst="rect">
              <a:avLst/>
            </a:prstGeom>
            <a:noFill/>
            <a:ln w="9525">
              <a:noFill/>
              <a:miter lim="800000"/>
              <a:headEnd/>
              <a:tailEnd/>
            </a:ln>
          </p:spPr>
          <p:txBody>
            <a:bodyPr wrap="none" lIns="0" tIns="0" rIns="0" bIns="0">
              <a:spAutoFit/>
            </a:bodyPr>
            <a:lstStyle/>
            <a:p>
              <a:r>
                <a:rPr lang="zh-CN" altLang="en-US" sz="1000" dirty="0" smtClean="0">
                  <a:solidFill>
                    <a:srgbClr val="000000"/>
                  </a:solidFill>
                  <a:latin typeface="Arial" pitchFamily="34" charset="0"/>
                  <a:ea typeface="华文细黑" pitchFamily="2" charset="-122"/>
                  <a:cs typeface="Arial" pitchFamily="34" charset="0"/>
                </a:rPr>
                <a:t>综合</a:t>
              </a:r>
              <a:r>
                <a:rPr lang="zh-CN" altLang="en-US" sz="1000" dirty="0">
                  <a:solidFill>
                    <a:srgbClr val="000000"/>
                  </a:solidFill>
                  <a:latin typeface="Arial" pitchFamily="34" charset="0"/>
                  <a:ea typeface="华文细黑" pitchFamily="2" charset="-122"/>
                  <a:cs typeface="Arial" pitchFamily="34" charset="0"/>
                </a:rPr>
                <a:t>管理能力</a:t>
              </a:r>
              <a:endParaRPr lang="zh-CN" altLang="en-US" sz="1000" dirty="0">
                <a:latin typeface="Arial" pitchFamily="34" charset="0"/>
                <a:ea typeface="华文细黑" pitchFamily="2" charset="-122"/>
                <a:cs typeface="Arial" pitchFamily="34" charset="0"/>
              </a:endParaRPr>
            </a:p>
          </p:txBody>
        </p:sp>
        <p:sp>
          <p:nvSpPr>
            <p:cNvPr id="113" name="Rectangle 34"/>
            <p:cNvSpPr>
              <a:spLocks noChangeArrowheads="1"/>
            </p:cNvSpPr>
            <p:nvPr/>
          </p:nvSpPr>
          <p:spPr bwMode="auto">
            <a:xfrm>
              <a:off x="7267218" y="2774088"/>
              <a:ext cx="676182" cy="153888"/>
            </a:xfrm>
            <a:prstGeom prst="rect">
              <a:avLst/>
            </a:prstGeom>
            <a:noFill/>
            <a:ln w="9525">
              <a:noFill/>
              <a:miter lim="800000"/>
              <a:headEnd/>
              <a:tailEnd/>
            </a:ln>
          </p:spPr>
          <p:txBody>
            <a:bodyPr wrap="none" lIns="0" tIns="0" rIns="0" bIns="0">
              <a:spAutoFit/>
            </a:bodyPr>
            <a:lstStyle/>
            <a:p>
              <a:r>
                <a:rPr lang="en-US" altLang="zh-CN" sz="1000" dirty="0" smtClean="0">
                  <a:solidFill>
                    <a:srgbClr val="000000"/>
                  </a:solidFill>
                  <a:latin typeface="Arial" pitchFamily="34" charset="0"/>
                  <a:ea typeface="华文细黑" pitchFamily="2" charset="-122"/>
                  <a:cs typeface="Arial" pitchFamily="34" charset="0"/>
                </a:rPr>
                <a:t> </a:t>
              </a:r>
              <a:r>
                <a:rPr lang="zh-CN" altLang="en-US" sz="1000" dirty="0">
                  <a:solidFill>
                    <a:srgbClr val="000000"/>
                  </a:solidFill>
                  <a:latin typeface="Arial" pitchFamily="34" charset="0"/>
                  <a:ea typeface="华文细黑" pitchFamily="2" charset="-122"/>
                  <a:cs typeface="Arial" pitchFamily="34" charset="0"/>
                </a:rPr>
                <a:t>专业技术</a:t>
              </a:r>
              <a:r>
                <a:rPr lang="en-US" altLang="zh-CN" sz="1000" dirty="0">
                  <a:solidFill>
                    <a:srgbClr val="000000"/>
                  </a:solidFill>
                  <a:latin typeface="Arial" pitchFamily="34" charset="0"/>
                  <a:ea typeface="华文细黑" pitchFamily="2" charset="-122"/>
                  <a:cs typeface="Arial" pitchFamily="34" charset="0"/>
                </a:rPr>
                <a:t>/</a:t>
              </a:r>
              <a:r>
                <a:rPr lang="zh-CN" altLang="en-US" sz="1000" dirty="0">
                  <a:solidFill>
                    <a:srgbClr val="000000"/>
                  </a:solidFill>
                  <a:latin typeface="Arial" pitchFamily="34" charset="0"/>
                  <a:ea typeface="华文细黑" pitchFamily="2" charset="-122"/>
                  <a:cs typeface="Arial" pitchFamily="34" charset="0"/>
                </a:rPr>
                <a:t>技能</a:t>
              </a:r>
              <a:endParaRPr lang="zh-CN" altLang="en-US" sz="1000" dirty="0">
                <a:latin typeface="Arial" pitchFamily="34" charset="0"/>
                <a:ea typeface="华文细黑" pitchFamily="2" charset="-122"/>
                <a:cs typeface="Arial" pitchFamily="34" charset="0"/>
              </a:endParaRPr>
            </a:p>
          </p:txBody>
        </p:sp>
        <p:sp>
          <p:nvSpPr>
            <p:cNvPr id="114" name="Rectangle 35"/>
            <p:cNvSpPr>
              <a:spLocks noChangeArrowheads="1"/>
            </p:cNvSpPr>
            <p:nvPr/>
          </p:nvSpPr>
          <p:spPr bwMode="auto">
            <a:xfrm>
              <a:off x="7267217" y="3053314"/>
              <a:ext cx="1755367" cy="153888"/>
            </a:xfrm>
            <a:prstGeom prst="rect">
              <a:avLst/>
            </a:prstGeom>
            <a:noFill/>
            <a:ln w="9525">
              <a:noFill/>
              <a:miter lim="800000"/>
              <a:headEnd/>
              <a:tailEnd/>
            </a:ln>
          </p:spPr>
          <p:txBody>
            <a:bodyPr wrap="square" lIns="0" tIns="0" rIns="0" bIns="0">
              <a:spAutoFit/>
            </a:bodyPr>
            <a:lstStyle/>
            <a:p>
              <a:r>
                <a:rPr lang="zh-CN" altLang="en-US" sz="1000" dirty="0" smtClean="0">
                  <a:solidFill>
                    <a:srgbClr val="000000"/>
                  </a:solidFill>
                  <a:latin typeface="Arial" pitchFamily="34" charset="0"/>
                  <a:ea typeface="华文细黑" pitchFamily="2" charset="-122"/>
                  <a:cs typeface="Arial" pitchFamily="34" charset="0"/>
                </a:rPr>
                <a:t>您</a:t>
              </a:r>
              <a:r>
                <a:rPr lang="zh-CN" altLang="en-US" sz="1000" dirty="0">
                  <a:solidFill>
                    <a:srgbClr val="000000"/>
                  </a:solidFill>
                  <a:latin typeface="Arial" pitchFamily="34" charset="0"/>
                  <a:ea typeface="华文细黑" pitchFamily="2" charset="-122"/>
                  <a:cs typeface="Arial" pitchFamily="34" charset="0"/>
                </a:rPr>
                <a:t>对</a:t>
              </a:r>
              <a:r>
                <a:rPr lang="zh-CN" altLang="en-US" sz="1000" dirty="0" smtClean="0">
                  <a:solidFill>
                    <a:srgbClr val="000000"/>
                  </a:solidFill>
                  <a:latin typeface="Arial" pitchFamily="34" charset="0"/>
                  <a:ea typeface="华文细黑" pitchFamily="2" charset="-122"/>
                  <a:cs typeface="Arial" pitchFamily="34" charset="0"/>
                </a:rPr>
                <a:t>目前工作培训机会等的的满意度</a:t>
              </a:r>
              <a:endParaRPr lang="zh-CN" altLang="en-US" sz="1000" dirty="0" smtClean="0">
                <a:latin typeface="Arial" pitchFamily="34" charset="0"/>
                <a:ea typeface="华文细黑" pitchFamily="2" charset="-122"/>
                <a:cs typeface="Arial" pitchFamily="34" charset="0"/>
              </a:endParaRPr>
            </a:p>
          </p:txBody>
        </p:sp>
        <p:sp>
          <p:nvSpPr>
            <p:cNvPr id="115" name="Rectangle 37"/>
            <p:cNvSpPr>
              <a:spLocks noChangeArrowheads="1"/>
            </p:cNvSpPr>
            <p:nvPr/>
          </p:nvSpPr>
          <p:spPr bwMode="auto">
            <a:xfrm>
              <a:off x="7267217" y="3332538"/>
              <a:ext cx="1969681" cy="153888"/>
            </a:xfrm>
            <a:prstGeom prst="rect">
              <a:avLst/>
            </a:prstGeom>
            <a:noFill/>
            <a:ln w="9525">
              <a:noFill/>
              <a:miter lim="800000"/>
              <a:headEnd/>
              <a:tailEnd/>
            </a:ln>
          </p:spPr>
          <p:txBody>
            <a:bodyPr wrap="square" lIns="0" tIns="0" rIns="0" bIns="0">
              <a:spAutoFit/>
            </a:bodyPr>
            <a:lstStyle/>
            <a:p>
              <a:r>
                <a:rPr lang="zh-CN" altLang="en-US" sz="1000" dirty="0" smtClean="0">
                  <a:solidFill>
                    <a:srgbClr val="000000"/>
                  </a:solidFill>
                  <a:latin typeface="Arial" pitchFamily="34" charset="0"/>
                  <a:ea typeface="华文细黑" pitchFamily="2" charset="-122"/>
                  <a:cs typeface="Arial" pitchFamily="34" charset="0"/>
                </a:rPr>
                <a:t> 您</a:t>
              </a:r>
              <a:r>
                <a:rPr lang="zh-CN" altLang="en-US" sz="1000" dirty="0">
                  <a:solidFill>
                    <a:srgbClr val="000000"/>
                  </a:solidFill>
                  <a:latin typeface="Arial" pitchFamily="34" charset="0"/>
                  <a:ea typeface="华文细黑" pitchFamily="2" charset="-122"/>
                  <a:cs typeface="Arial" pitchFamily="34" charset="0"/>
                </a:rPr>
                <a:t>对</a:t>
              </a:r>
              <a:r>
                <a:rPr lang="zh-CN" altLang="en-US" sz="1000" dirty="0" smtClean="0">
                  <a:solidFill>
                    <a:srgbClr val="000000"/>
                  </a:solidFill>
                  <a:latin typeface="Arial" pitchFamily="34" charset="0"/>
                  <a:ea typeface="华文细黑" pitchFamily="2" charset="-122"/>
                  <a:cs typeface="Arial" pitchFamily="34" charset="0"/>
                </a:rPr>
                <a:t>目前工作对环境等的满意度</a:t>
              </a:r>
              <a:endParaRPr lang="zh-CN" altLang="en-US" sz="1000" dirty="0" smtClean="0">
                <a:latin typeface="Arial" pitchFamily="34" charset="0"/>
                <a:ea typeface="华文细黑" pitchFamily="2" charset="-122"/>
                <a:cs typeface="Arial" pitchFamily="34" charset="0"/>
              </a:endParaRPr>
            </a:p>
          </p:txBody>
        </p:sp>
        <p:sp>
          <p:nvSpPr>
            <p:cNvPr id="116" name="Rectangle 39"/>
            <p:cNvSpPr>
              <a:spLocks noChangeArrowheads="1"/>
            </p:cNvSpPr>
            <p:nvPr/>
          </p:nvSpPr>
          <p:spPr bwMode="auto">
            <a:xfrm>
              <a:off x="7267218" y="3611763"/>
              <a:ext cx="1135573" cy="153888"/>
            </a:xfrm>
            <a:prstGeom prst="rect">
              <a:avLst/>
            </a:prstGeom>
            <a:noFill/>
            <a:ln w="9525">
              <a:noFill/>
              <a:miter lim="800000"/>
              <a:headEnd/>
              <a:tailEnd/>
            </a:ln>
          </p:spPr>
          <p:txBody>
            <a:bodyPr wrap="none" lIns="0" tIns="0" rIns="0" bIns="0">
              <a:spAutoFit/>
            </a:bodyPr>
            <a:lstStyle/>
            <a:p>
              <a:r>
                <a:rPr lang="zh-CN" altLang="en-US" sz="1000" dirty="0" smtClean="0">
                  <a:solidFill>
                    <a:schemeClr val="tx1">
                      <a:lumMod val="65000"/>
                      <a:lumOff val="35000"/>
                    </a:schemeClr>
                  </a:solidFill>
                  <a:latin typeface="Arial" pitchFamily="34" charset="0"/>
                  <a:ea typeface="华文细黑" pitchFamily="2" charset="-122"/>
                  <a:cs typeface="Arial" pitchFamily="34" charset="0"/>
                </a:rPr>
                <a:t>您</a:t>
              </a:r>
              <a:r>
                <a:rPr lang="zh-CN" altLang="en-US" sz="1000" dirty="0">
                  <a:solidFill>
                    <a:schemeClr val="tx1">
                      <a:lumMod val="65000"/>
                      <a:lumOff val="35000"/>
                    </a:schemeClr>
                  </a:solidFill>
                  <a:latin typeface="Arial" pitchFamily="34" charset="0"/>
                  <a:ea typeface="华文细黑" pitchFamily="2" charset="-122"/>
                  <a:cs typeface="Arial" pitchFamily="34" charset="0"/>
                </a:rPr>
                <a:t>在这家机构</a:t>
              </a:r>
              <a:r>
                <a:rPr lang="zh-CN" altLang="en-US" sz="1000" dirty="0" smtClean="0">
                  <a:solidFill>
                    <a:schemeClr val="tx1">
                      <a:lumMod val="65000"/>
                      <a:lumOff val="35000"/>
                    </a:schemeClr>
                  </a:solidFill>
                  <a:latin typeface="Arial" pitchFamily="34" charset="0"/>
                  <a:ea typeface="华文细黑" pitchFamily="2" charset="-122"/>
                  <a:cs typeface="Arial" pitchFamily="34" charset="0"/>
                </a:rPr>
                <a:t>工涨薪次数</a:t>
              </a:r>
              <a:endParaRPr lang="zh-CN" altLang="en-US" sz="1000" dirty="0">
                <a:solidFill>
                  <a:schemeClr val="tx1">
                    <a:lumMod val="65000"/>
                    <a:lumOff val="35000"/>
                  </a:schemeClr>
                </a:solidFill>
                <a:latin typeface="Arial" pitchFamily="34" charset="0"/>
                <a:ea typeface="华文细黑" pitchFamily="2" charset="-122"/>
                <a:cs typeface="Arial" pitchFamily="34" charset="0"/>
              </a:endParaRPr>
            </a:p>
          </p:txBody>
        </p:sp>
        <p:sp>
          <p:nvSpPr>
            <p:cNvPr id="117" name="Rectangle 41"/>
            <p:cNvSpPr>
              <a:spLocks noChangeArrowheads="1"/>
            </p:cNvSpPr>
            <p:nvPr/>
          </p:nvSpPr>
          <p:spPr bwMode="auto">
            <a:xfrm>
              <a:off x="7267218" y="3890988"/>
              <a:ext cx="1238806" cy="153888"/>
            </a:xfrm>
            <a:prstGeom prst="rect">
              <a:avLst/>
            </a:prstGeom>
            <a:noFill/>
            <a:ln w="9525">
              <a:noFill/>
              <a:miter lim="800000"/>
              <a:headEnd/>
              <a:tailEnd/>
            </a:ln>
          </p:spPr>
          <p:txBody>
            <a:bodyPr wrap="none" lIns="0" tIns="0" rIns="0" bIns="0">
              <a:spAutoFit/>
            </a:bodyPr>
            <a:lstStyle/>
            <a:p>
              <a:r>
                <a:rPr lang="zh-CN" altLang="en-US" sz="1000" dirty="0" smtClean="0">
                  <a:solidFill>
                    <a:srgbClr val="000000"/>
                  </a:solidFill>
                  <a:latin typeface="Arial" pitchFamily="34" charset="0"/>
                  <a:ea typeface="华文细黑" pitchFamily="2" charset="-122"/>
                  <a:cs typeface="Arial" pitchFamily="34" charset="0"/>
                </a:rPr>
                <a:t>您</a:t>
              </a:r>
              <a:r>
                <a:rPr lang="zh-CN" altLang="en-US" sz="1000" dirty="0">
                  <a:solidFill>
                    <a:srgbClr val="000000"/>
                  </a:solidFill>
                  <a:latin typeface="Arial" pitchFamily="34" charset="0"/>
                  <a:ea typeface="华文细黑" pitchFamily="2" charset="-122"/>
                  <a:cs typeface="Arial" pitchFamily="34" charset="0"/>
                </a:rPr>
                <a:t>在本机构</a:t>
              </a:r>
              <a:r>
                <a:rPr lang="zh-CN" altLang="en-US" sz="1000" dirty="0" smtClean="0">
                  <a:solidFill>
                    <a:srgbClr val="000000"/>
                  </a:solidFill>
                  <a:latin typeface="Arial" pitchFamily="34" charset="0"/>
                  <a:ea typeface="华文细黑" pitchFamily="2" charset="-122"/>
                  <a:cs typeface="Arial" pitchFamily="34" charset="0"/>
                </a:rPr>
                <a:t>是否晋升过职位</a:t>
              </a:r>
              <a:endParaRPr lang="zh-CN" altLang="en-US" sz="1000" dirty="0" smtClean="0">
                <a:latin typeface="Arial" pitchFamily="34" charset="0"/>
                <a:ea typeface="华文细黑" pitchFamily="2" charset="-122"/>
                <a:cs typeface="Arial" pitchFamily="34" charset="0"/>
              </a:endParaRPr>
            </a:p>
          </p:txBody>
        </p:sp>
        <p:sp>
          <p:nvSpPr>
            <p:cNvPr id="118" name="Rectangle 43"/>
            <p:cNvSpPr>
              <a:spLocks noChangeArrowheads="1"/>
            </p:cNvSpPr>
            <p:nvPr/>
          </p:nvSpPr>
          <p:spPr bwMode="auto">
            <a:xfrm>
              <a:off x="7267218" y="4170213"/>
              <a:ext cx="1754975" cy="153888"/>
            </a:xfrm>
            <a:prstGeom prst="rect">
              <a:avLst/>
            </a:prstGeom>
            <a:noFill/>
            <a:ln w="9525">
              <a:noFill/>
              <a:miter lim="800000"/>
              <a:headEnd/>
              <a:tailEnd/>
            </a:ln>
          </p:spPr>
          <p:txBody>
            <a:bodyPr wrap="none" lIns="0" tIns="0" rIns="0" bIns="0">
              <a:spAutoFit/>
            </a:bodyPr>
            <a:lstStyle/>
            <a:p>
              <a:r>
                <a:rPr lang="zh-CN" altLang="en-US" sz="1000" dirty="0" smtClean="0">
                  <a:solidFill>
                    <a:schemeClr val="tx1">
                      <a:lumMod val="65000"/>
                      <a:lumOff val="35000"/>
                    </a:schemeClr>
                  </a:solidFill>
                  <a:latin typeface="Arial" pitchFamily="34" charset="0"/>
                  <a:ea typeface="华文细黑" pitchFamily="2" charset="-122"/>
                  <a:cs typeface="Arial" pitchFamily="34" charset="0"/>
                </a:rPr>
                <a:t>您</a:t>
              </a:r>
              <a:r>
                <a:rPr lang="zh-CN" altLang="en-US" sz="1000" dirty="0">
                  <a:solidFill>
                    <a:schemeClr val="tx1">
                      <a:lumMod val="65000"/>
                      <a:lumOff val="35000"/>
                    </a:schemeClr>
                  </a:solidFill>
                  <a:latin typeface="Arial" pitchFamily="34" charset="0"/>
                  <a:ea typeface="华文细黑" pitchFamily="2" charset="-122"/>
                  <a:cs typeface="Arial" pitchFamily="34" charset="0"/>
                </a:rPr>
                <a:t>的</a:t>
              </a:r>
              <a:r>
                <a:rPr lang="zh-CN" altLang="en-US" sz="1000" dirty="0" smtClean="0">
                  <a:solidFill>
                    <a:schemeClr val="tx1">
                      <a:lumMod val="65000"/>
                      <a:lumOff val="35000"/>
                    </a:schemeClr>
                  </a:solidFill>
                  <a:latin typeface="Arial" pitchFamily="34" charset="0"/>
                  <a:ea typeface="华文细黑" pitchFamily="2" charset="-122"/>
                  <a:cs typeface="Arial" pitchFamily="34" charset="0"/>
                </a:rPr>
                <a:t>专业技能与目前工作岗位的匹配度</a:t>
              </a:r>
            </a:p>
          </p:txBody>
        </p:sp>
        <p:sp>
          <p:nvSpPr>
            <p:cNvPr id="119" name="Rectangle 45"/>
            <p:cNvSpPr>
              <a:spLocks noChangeArrowheads="1"/>
            </p:cNvSpPr>
            <p:nvPr/>
          </p:nvSpPr>
          <p:spPr bwMode="auto">
            <a:xfrm>
              <a:off x="7267217" y="4449434"/>
              <a:ext cx="1342040" cy="153888"/>
            </a:xfrm>
            <a:prstGeom prst="rect">
              <a:avLst/>
            </a:prstGeom>
            <a:noFill/>
            <a:ln w="9525">
              <a:noFill/>
              <a:miter lim="800000"/>
              <a:headEnd/>
              <a:tailEnd/>
            </a:ln>
          </p:spPr>
          <p:txBody>
            <a:bodyPr wrap="none" lIns="0" tIns="0" rIns="0" bIns="0">
              <a:spAutoFit/>
            </a:bodyPr>
            <a:lstStyle/>
            <a:p>
              <a:r>
                <a:rPr lang="zh-CN" altLang="en-US" sz="1000" dirty="0" smtClean="0">
                  <a:solidFill>
                    <a:srgbClr val="000000"/>
                  </a:solidFill>
                  <a:latin typeface="Arial" pitchFamily="34" charset="0"/>
                  <a:ea typeface="华文细黑" pitchFamily="2" charset="-122"/>
                  <a:cs typeface="Arial" pitchFamily="34" charset="0"/>
                </a:rPr>
                <a:t>是否</a:t>
              </a:r>
              <a:r>
                <a:rPr lang="zh-CN" altLang="en-US" sz="1000" dirty="0">
                  <a:solidFill>
                    <a:srgbClr val="000000"/>
                  </a:solidFill>
                  <a:latin typeface="Arial" pitchFamily="34" charset="0"/>
                  <a:ea typeface="华文细黑" pitchFamily="2" charset="-122"/>
                  <a:cs typeface="Arial" pitchFamily="34" charset="0"/>
                </a:rPr>
                <a:t>参加</a:t>
              </a:r>
              <a:r>
                <a:rPr lang="zh-CN" altLang="en-US" sz="1000" dirty="0" smtClean="0">
                  <a:solidFill>
                    <a:srgbClr val="000000"/>
                  </a:solidFill>
                  <a:latin typeface="Arial" pitchFamily="34" charset="0"/>
                  <a:ea typeface="华文细黑" pitchFamily="2" charset="-122"/>
                  <a:cs typeface="Arial" pitchFamily="34" charset="0"/>
                </a:rPr>
                <a:t>过公益人才培养计划</a:t>
              </a:r>
              <a:endParaRPr lang="zh-CN" altLang="en-US" sz="1000" dirty="0" smtClean="0">
                <a:latin typeface="Arial" pitchFamily="34" charset="0"/>
                <a:ea typeface="华文细黑" pitchFamily="2" charset="-122"/>
                <a:cs typeface="Arial" pitchFamily="34" charset="0"/>
              </a:endParaRPr>
            </a:p>
          </p:txBody>
        </p:sp>
        <p:sp>
          <p:nvSpPr>
            <p:cNvPr id="120" name="Rectangle 20"/>
            <p:cNvSpPr>
              <a:spLocks noChangeArrowheads="1"/>
            </p:cNvSpPr>
            <p:nvPr/>
          </p:nvSpPr>
          <p:spPr bwMode="auto">
            <a:xfrm>
              <a:off x="7129713" y="1698244"/>
              <a:ext cx="58378" cy="44577"/>
            </a:xfrm>
            <a:prstGeom prst="rect">
              <a:avLst/>
            </a:prstGeom>
            <a:noFill/>
            <a:ln w="22225">
              <a:solidFill>
                <a:schemeClr val="bg1">
                  <a:lumMod val="85000"/>
                </a:schemeClr>
              </a:solidFill>
              <a:miter lim="800000"/>
              <a:headEnd/>
              <a:tailEnd/>
            </a:ln>
          </p:spPr>
          <p:txBody>
            <a:bodyPr/>
            <a:lstStyle/>
            <a:p>
              <a:endParaRPr lang="zh-CN" altLang="en-US" sz="1000">
                <a:latin typeface="Arial" pitchFamily="34" charset="0"/>
                <a:ea typeface="华文细黑" pitchFamily="2" charset="-122"/>
                <a:cs typeface="Arial" pitchFamily="34" charset="0"/>
              </a:endParaRPr>
            </a:p>
          </p:txBody>
        </p:sp>
      </p:grpSp>
      <p:sp>
        <p:nvSpPr>
          <p:cNvPr id="89" name="标题 88"/>
          <p:cNvSpPr>
            <a:spLocks noGrp="1"/>
          </p:cNvSpPr>
          <p:nvPr>
            <p:ph type="ctrTitle"/>
          </p:nvPr>
        </p:nvSpPr>
        <p:spPr>
          <a:xfrm>
            <a:off x="0" y="1"/>
            <a:ext cx="9181147" cy="771511"/>
          </a:xfrm>
        </p:spPr>
        <p:txBody>
          <a:bodyPr/>
          <a:lstStyle/>
          <a:p>
            <a:r>
              <a:rPr lang="zh-CN" sz="2400" b="1" kern="1200" dirty="0" smtClean="0">
                <a:solidFill>
                  <a:schemeClr val="tx1"/>
                </a:solidFill>
                <a:latin typeface="Arial"/>
                <a:ea typeface="华文细黑"/>
                <a:cs typeface="Arial"/>
              </a:rPr>
              <a:t>公益人才支持项目综合提升从业者的各项职业技能</a:t>
            </a:r>
            <a:endParaRPr lang="zh-CN" altLang="en-US" dirty="0"/>
          </a:p>
        </p:txBody>
      </p:sp>
      <p:sp>
        <p:nvSpPr>
          <p:cNvPr id="90" name="矩形 89"/>
          <p:cNvSpPr/>
          <p:nvPr/>
        </p:nvSpPr>
        <p:spPr>
          <a:xfrm>
            <a:off x="-1" y="0"/>
            <a:ext cx="958531" cy="5400675"/>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91" name="TextBox 90"/>
          <p:cNvSpPr txBox="1"/>
          <p:nvPr/>
        </p:nvSpPr>
        <p:spPr>
          <a:xfrm>
            <a:off x="92337" y="339679"/>
            <a:ext cx="800219" cy="4289484"/>
          </a:xfrm>
          <a:prstGeom prst="rect">
            <a:avLst/>
          </a:prstGeom>
          <a:noFill/>
        </p:spPr>
        <p:txBody>
          <a:bodyPr vert="eaVert" wrap="square" rtlCol="0">
            <a:spAutoFit/>
          </a:bodyPr>
          <a:lstStyle/>
          <a:p>
            <a:r>
              <a:rPr lang="zh-CN" altLang="en-US" sz="1600" dirty="0" smtClean="0">
                <a:solidFill>
                  <a:schemeClr val="bg1"/>
                </a:solidFill>
                <a:latin typeface="微软雅黑" pitchFamily="34" charset="-122"/>
                <a:ea typeface="微软雅黑" pitchFamily="34" charset="-122"/>
              </a:rPr>
              <a:t>重视培训，人才培养计划认可度高、效果明显</a:t>
            </a:r>
            <a:r>
              <a:rPr lang="zh-CN" altLang="en-US" sz="2400" b="1" dirty="0" smtClean="0">
                <a:solidFill>
                  <a:schemeClr val="bg1"/>
                </a:solidFill>
                <a:latin typeface="微软雅黑" pitchFamily="34" charset="-122"/>
                <a:ea typeface="微软雅黑" pitchFamily="34" charset="-122"/>
              </a:rPr>
              <a:t>发现五</a:t>
            </a:r>
            <a:endParaRPr lang="zh-CN" altLang="en-US" sz="16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1107595" y="160369"/>
            <a:ext cx="9540238" cy="523745"/>
          </a:xfrm>
        </p:spPr>
        <p:txBody>
          <a:bodyPr/>
          <a:lstStyle/>
          <a:p>
            <a:r>
              <a:rPr lang="zh-CN" altLang="en-US" sz="2400" dirty="0" smtClean="0"/>
              <a:t>不同级别、不同机构发展水平不同的员工期待差异化培训</a:t>
            </a:r>
            <a:endParaRPr lang="zh-CN" altLang="en-US" sz="2400" dirty="0"/>
          </a:p>
        </p:txBody>
      </p:sp>
      <p:sp>
        <p:nvSpPr>
          <p:cNvPr id="6" name="矩形 5"/>
          <p:cNvSpPr/>
          <p:nvPr/>
        </p:nvSpPr>
        <p:spPr>
          <a:xfrm>
            <a:off x="1462814" y="1562693"/>
            <a:ext cx="6197902" cy="923330"/>
          </a:xfrm>
          <a:prstGeom prst="rect">
            <a:avLst/>
          </a:prstGeom>
        </p:spPr>
        <p:txBody>
          <a:bodyPr wrap="square">
            <a:spAutoFit/>
          </a:bodyPr>
          <a:lstStyle/>
          <a:p>
            <a:pPr indent="361950">
              <a:lnSpc>
                <a:spcPct val="150000"/>
              </a:lnSpc>
              <a:buClr>
                <a:schemeClr val="bg1">
                  <a:lumMod val="75000"/>
                </a:schemeClr>
              </a:buClr>
              <a:buSzPct val="85000"/>
              <a:buFont typeface="Wingdings" pitchFamily="2" charset="2"/>
              <a:buChar char="ì"/>
            </a:pPr>
            <a:r>
              <a:rPr lang="zh-CN" altLang="en-US" sz="1600" dirty="0" smtClean="0">
                <a:latin typeface="Arial" pitchFamily="34" charset="0"/>
                <a:ea typeface="华文细黑" pitchFamily="2" charset="-122"/>
                <a:cs typeface="Arial" pitchFamily="34" charset="0"/>
              </a:rPr>
              <a:t>中管、高管期待</a:t>
            </a:r>
            <a:r>
              <a:rPr lang="zh-CN" altLang="en-US" b="1" dirty="0" smtClean="0">
                <a:solidFill>
                  <a:srgbClr val="339966"/>
                </a:solidFill>
                <a:latin typeface="Arial" pitchFamily="34" charset="0"/>
                <a:ea typeface="华文细黑" pitchFamily="2" charset="-122"/>
                <a:cs typeface="Arial" pitchFamily="34" charset="0"/>
              </a:rPr>
              <a:t>发展策略</a:t>
            </a:r>
            <a:r>
              <a:rPr lang="zh-CN" altLang="en-US" sz="1600" dirty="0" smtClean="0">
                <a:latin typeface="Arial" pitchFamily="34" charset="0"/>
                <a:ea typeface="华文细黑" pitchFamily="2" charset="-122"/>
                <a:cs typeface="Arial" pitchFamily="34" charset="0"/>
              </a:rPr>
              <a:t>的培训</a:t>
            </a:r>
            <a:endParaRPr lang="en-US" altLang="zh-CN" sz="1600" dirty="0" smtClean="0">
              <a:latin typeface="Arial" pitchFamily="34" charset="0"/>
              <a:ea typeface="华文细黑" pitchFamily="2" charset="-122"/>
              <a:cs typeface="Arial" pitchFamily="34" charset="0"/>
            </a:endParaRPr>
          </a:p>
          <a:p>
            <a:pPr indent="361950">
              <a:lnSpc>
                <a:spcPct val="150000"/>
              </a:lnSpc>
              <a:buClr>
                <a:schemeClr val="bg1">
                  <a:lumMod val="75000"/>
                </a:schemeClr>
              </a:buClr>
              <a:buSzPct val="85000"/>
              <a:buFont typeface="Wingdings" pitchFamily="2" charset="2"/>
              <a:buChar char="ì"/>
            </a:pPr>
            <a:r>
              <a:rPr lang="zh-CN" altLang="en-US" sz="1600" dirty="0" smtClean="0">
                <a:latin typeface="Arial" pitchFamily="34" charset="0"/>
                <a:ea typeface="华文细黑" pitchFamily="2" charset="-122"/>
                <a:cs typeface="Arial" pitchFamily="34" charset="0"/>
              </a:rPr>
              <a:t>普通员工希望能获得关于</a:t>
            </a:r>
            <a:r>
              <a:rPr lang="zh-CN" altLang="en-US" b="1" dirty="0" smtClean="0">
                <a:solidFill>
                  <a:srgbClr val="339966"/>
                </a:solidFill>
                <a:latin typeface="Arial" pitchFamily="34" charset="0"/>
                <a:ea typeface="华文细黑" pitchFamily="2" charset="-122"/>
                <a:cs typeface="Arial" pitchFamily="34" charset="0"/>
              </a:rPr>
              <a:t>机构治理</a:t>
            </a:r>
            <a:r>
              <a:rPr lang="zh-CN" altLang="en-US" sz="1600" dirty="0" smtClean="0">
                <a:latin typeface="Arial" pitchFamily="34" charset="0"/>
                <a:ea typeface="华文细黑" pitchFamily="2" charset="-122"/>
                <a:cs typeface="Arial" pitchFamily="34" charset="0"/>
              </a:rPr>
              <a:t>的培训</a:t>
            </a:r>
            <a:endParaRPr lang="en-US" altLang="zh-CN" sz="1600" dirty="0" smtClean="0">
              <a:latin typeface="Arial" pitchFamily="34" charset="0"/>
              <a:ea typeface="华文细黑" pitchFamily="2" charset="-122"/>
              <a:cs typeface="Arial" pitchFamily="34" charset="0"/>
            </a:endParaRPr>
          </a:p>
        </p:txBody>
      </p:sp>
      <p:sp>
        <p:nvSpPr>
          <p:cNvPr id="9" name="矩形 8"/>
          <p:cNvSpPr/>
          <p:nvPr/>
        </p:nvSpPr>
        <p:spPr>
          <a:xfrm>
            <a:off x="1462812" y="2914651"/>
            <a:ext cx="8572560" cy="1338828"/>
          </a:xfrm>
          <a:prstGeom prst="rect">
            <a:avLst/>
          </a:prstGeom>
        </p:spPr>
        <p:txBody>
          <a:bodyPr wrap="square">
            <a:spAutoFit/>
          </a:bodyPr>
          <a:lstStyle/>
          <a:p>
            <a:pPr indent="361950">
              <a:lnSpc>
                <a:spcPct val="150000"/>
              </a:lnSpc>
              <a:buClr>
                <a:schemeClr val="bg1">
                  <a:lumMod val="75000"/>
                </a:schemeClr>
              </a:buClr>
              <a:buSzPct val="85000"/>
              <a:buFont typeface="Wingdings" pitchFamily="2" charset="2"/>
              <a:buChar char="ì"/>
            </a:pPr>
            <a:r>
              <a:rPr lang="zh-CN" altLang="en-US" sz="1600" dirty="0" smtClean="0">
                <a:latin typeface="Arial" pitchFamily="34" charset="0"/>
                <a:ea typeface="华文细黑" pitchFamily="2" charset="-122"/>
                <a:cs typeface="Arial" pitchFamily="34" charset="0"/>
              </a:rPr>
              <a:t>探索型机构期待</a:t>
            </a:r>
            <a:r>
              <a:rPr lang="zh-CN" altLang="en-US" b="1" dirty="0" smtClean="0">
                <a:solidFill>
                  <a:srgbClr val="339966"/>
                </a:solidFill>
                <a:latin typeface="Arial" pitchFamily="34" charset="0"/>
                <a:ea typeface="华文细黑" pitchFamily="2" charset="-122"/>
                <a:cs typeface="Arial" pitchFamily="34" charset="0"/>
              </a:rPr>
              <a:t>发展策略指导</a:t>
            </a:r>
            <a:endParaRPr lang="en-US" altLang="zh-CN" sz="1600" dirty="0" smtClean="0">
              <a:solidFill>
                <a:srgbClr val="339966"/>
              </a:solidFill>
              <a:latin typeface="Arial" pitchFamily="34" charset="0"/>
              <a:ea typeface="华文细黑" pitchFamily="2" charset="-122"/>
              <a:cs typeface="Arial" pitchFamily="34" charset="0"/>
            </a:endParaRPr>
          </a:p>
          <a:p>
            <a:pPr indent="361950">
              <a:lnSpc>
                <a:spcPct val="150000"/>
              </a:lnSpc>
              <a:buClr>
                <a:schemeClr val="bg1">
                  <a:lumMod val="75000"/>
                </a:schemeClr>
              </a:buClr>
              <a:buSzPct val="85000"/>
              <a:buFont typeface="Wingdings" pitchFamily="2" charset="2"/>
              <a:buChar char="ì"/>
            </a:pPr>
            <a:r>
              <a:rPr lang="zh-CN" altLang="en-US" sz="1600" dirty="0" smtClean="0">
                <a:latin typeface="Arial" pitchFamily="34" charset="0"/>
                <a:ea typeface="华文细黑" pitchFamily="2" charset="-122"/>
                <a:cs typeface="Arial" pitchFamily="34" charset="0"/>
              </a:rPr>
              <a:t>发展型机构希望有对</a:t>
            </a:r>
            <a:r>
              <a:rPr lang="zh-CN" altLang="en-US" b="1" dirty="0" smtClean="0">
                <a:solidFill>
                  <a:srgbClr val="339966"/>
                </a:solidFill>
                <a:latin typeface="Arial" pitchFamily="34" charset="0"/>
                <a:ea typeface="华文细黑" pitchFamily="2" charset="-122"/>
                <a:cs typeface="Arial" pitchFamily="34" charset="0"/>
              </a:rPr>
              <a:t>合作渠道、机构治理和发展策略</a:t>
            </a:r>
            <a:r>
              <a:rPr lang="zh-CN" altLang="en-US" sz="1600" dirty="0" smtClean="0">
                <a:latin typeface="Arial" pitchFamily="34" charset="0"/>
                <a:ea typeface="华文细黑" pitchFamily="2" charset="-122"/>
                <a:cs typeface="Arial" pitchFamily="34" charset="0"/>
              </a:rPr>
              <a:t>均有需求</a:t>
            </a:r>
            <a:endParaRPr lang="en-US" altLang="zh-CN" sz="1600" dirty="0" smtClean="0">
              <a:solidFill>
                <a:srgbClr val="339966"/>
              </a:solidFill>
              <a:latin typeface="Arial" pitchFamily="34" charset="0"/>
              <a:ea typeface="华文细黑" pitchFamily="2" charset="-122"/>
              <a:cs typeface="Arial" pitchFamily="34" charset="0"/>
            </a:endParaRPr>
          </a:p>
          <a:p>
            <a:pPr indent="361950">
              <a:lnSpc>
                <a:spcPct val="150000"/>
              </a:lnSpc>
              <a:buClr>
                <a:schemeClr val="bg1">
                  <a:lumMod val="75000"/>
                </a:schemeClr>
              </a:buClr>
              <a:buSzPct val="85000"/>
              <a:buFont typeface="Wingdings" pitchFamily="2" charset="2"/>
              <a:buChar char="ì"/>
            </a:pPr>
            <a:r>
              <a:rPr lang="zh-CN" altLang="en-US" sz="1600" dirty="0" smtClean="0">
                <a:latin typeface="Arial" pitchFamily="34" charset="0"/>
                <a:ea typeface="华文细黑" pitchFamily="2" charset="-122"/>
                <a:cs typeface="Arial" pitchFamily="34" charset="0"/>
              </a:rPr>
              <a:t>成熟性机构希望能获得关于</a:t>
            </a:r>
            <a:r>
              <a:rPr lang="zh-CN" altLang="en-US" b="1" dirty="0" smtClean="0">
                <a:solidFill>
                  <a:srgbClr val="339966"/>
                </a:solidFill>
                <a:latin typeface="Arial" pitchFamily="34" charset="0"/>
                <a:ea typeface="华文细黑" pitchFamily="2" charset="-122"/>
                <a:cs typeface="Arial" pitchFamily="34" charset="0"/>
              </a:rPr>
              <a:t>机构治理方面</a:t>
            </a:r>
            <a:r>
              <a:rPr lang="zh-CN" altLang="en-US" sz="1600" dirty="0" smtClean="0">
                <a:latin typeface="Arial" pitchFamily="34" charset="0"/>
                <a:ea typeface="华文细黑" pitchFamily="2" charset="-122"/>
                <a:cs typeface="Arial" pitchFamily="34" charset="0"/>
              </a:rPr>
              <a:t>的培训</a:t>
            </a:r>
            <a:endParaRPr lang="en-US" altLang="zh-CN" sz="1600" dirty="0" smtClean="0">
              <a:latin typeface="Arial" pitchFamily="34" charset="0"/>
              <a:ea typeface="华文细黑" pitchFamily="2" charset="-122"/>
              <a:cs typeface="Arial" pitchFamily="34" charset="0"/>
            </a:endParaRPr>
          </a:p>
        </p:txBody>
      </p:sp>
      <p:cxnSp>
        <p:nvCxnSpPr>
          <p:cNvPr id="10" name="直接连接符 9"/>
          <p:cNvCxnSpPr/>
          <p:nvPr/>
        </p:nvCxnSpPr>
        <p:spPr>
          <a:xfrm rot="10800000">
            <a:off x="1426125" y="2772345"/>
            <a:ext cx="8104965" cy="1588"/>
          </a:xfrm>
          <a:prstGeom prst="line">
            <a:avLst/>
          </a:prstGeom>
          <a:ln>
            <a:solidFill>
              <a:srgbClr val="D9D9D9"/>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1" y="0"/>
            <a:ext cx="958531" cy="5400675"/>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2" name="TextBox 11"/>
          <p:cNvSpPr txBox="1"/>
          <p:nvPr/>
        </p:nvSpPr>
        <p:spPr>
          <a:xfrm>
            <a:off x="166240" y="339679"/>
            <a:ext cx="800219" cy="3789418"/>
          </a:xfrm>
          <a:prstGeom prst="rect">
            <a:avLst/>
          </a:prstGeom>
          <a:noFill/>
        </p:spPr>
        <p:txBody>
          <a:bodyPr vert="eaVert" wrap="square" rtlCol="0">
            <a:spAutoFit/>
          </a:bodyPr>
          <a:lstStyle/>
          <a:p>
            <a:r>
              <a:rPr lang="zh-CN" altLang="en-US" sz="1600" dirty="0" smtClean="0">
                <a:solidFill>
                  <a:schemeClr val="bg1"/>
                </a:solidFill>
                <a:latin typeface="微软雅黑" pitchFamily="34" charset="-122"/>
                <a:ea typeface="微软雅黑" pitchFamily="34" charset="-122"/>
              </a:rPr>
              <a:t>公益人才培养计划认可度高、效果明显</a:t>
            </a:r>
            <a:r>
              <a:rPr lang="zh-CN" altLang="en-US" sz="2400" b="1" dirty="0" smtClean="0">
                <a:solidFill>
                  <a:schemeClr val="bg1"/>
                </a:solidFill>
                <a:latin typeface="微软雅黑" pitchFamily="34" charset="-122"/>
                <a:ea typeface="微软雅黑" pitchFamily="34" charset="-122"/>
              </a:rPr>
              <a:t>发现五</a:t>
            </a:r>
            <a:endParaRPr lang="zh-CN" altLang="en-US" sz="16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62072" y="271447"/>
            <a:ext cx="9237953" cy="523745"/>
          </a:xfrm>
        </p:spPr>
        <p:txBody>
          <a:bodyPr/>
          <a:lstStyle/>
          <a:p>
            <a:r>
              <a:rPr lang="zh-CN" altLang="en-US" sz="2400" dirty="0" smtClean="0"/>
              <a:t>人才资源如项目管理、筹资、公关传播缺口较大</a:t>
            </a:r>
            <a:endParaRPr lang="zh-CN" altLang="en-US" sz="2400" dirty="0"/>
          </a:p>
        </p:txBody>
      </p:sp>
      <p:sp>
        <p:nvSpPr>
          <p:cNvPr id="3" name="矩形 2"/>
          <p:cNvSpPr/>
          <p:nvPr/>
        </p:nvSpPr>
        <p:spPr>
          <a:xfrm>
            <a:off x="958533" y="1128705"/>
            <a:ext cx="5384794" cy="307777"/>
          </a:xfrm>
          <a:prstGeom prst="rect">
            <a:avLst/>
          </a:prstGeom>
        </p:spPr>
        <p:txBody>
          <a:bodyPr wrap="square">
            <a:spAutoFit/>
          </a:bodyPr>
          <a:lstStyle/>
          <a:p>
            <a:pPr algn="ctr" fontAlgn="base">
              <a:spcBef>
                <a:spcPct val="0"/>
              </a:spcBef>
              <a:spcAft>
                <a:spcPct val="0"/>
              </a:spcAft>
            </a:pPr>
            <a:r>
              <a:rPr lang="zh-CN" altLang="en-US" sz="1400" b="1" dirty="0" smtClean="0">
                <a:solidFill>
                  <a:schemeClr val="tx1">
                    <a:lumMod val="75000"/>
                    <a:lumOff val="25000"/>
                  </a:schemeClr>
                </a:solidFill>
                <a:latin typeface="Arial" pitchFamily="34" charset="0"/>
                <a:ea typeface="华文细黑" pitchFamily="2" charset="-122"/>
                <a:cs typeface="Arial" pitchFamily="34" charset="0"/>
              </a:rPr>
              <a:t>附图   管理者对本行业和本机构紧缺人才的认知差异（</a:t>
            </a:r>
            <a:r>
              <a:rPr lang="en-US" altLang="zh-CN" sz="1400" b="1" dirty="0" smtClean="0">
                <a:solidFill>
                  <a:schemeClr val="tx1">
                    <a:lumMod val="75000"/>
                    <a:lumOff val="25000"/>
                  </a:schemeClr>
                </a:solidFill>
                <a:latin typeface="Arial" pitchFamily="34" charset="0"/>
                <a:ea typeface="华文细黑" pitchFamily="2" charset="-122"/>
                <a:cs typeface="Arial" pitchFamily="34" charset="0"/>
              </a:rPr>
              <a:t>%</a:t>
            </a:r>
            <a:r>
              <a:rPr lang="zh-CN" altLang="en-US" sz="1400" b="1" dirty="0" smtClean="0">
                <a:solidFill>
                  <a:schemeClr val="tx1">
                    <a:lumMod val="75000"/>
                    <a:lumOff val="25000"/>
                  </a:schemeClr>
                </a:solidFill>
                <a:latin typeface="Arial" pitchFamily="34" charset="0"/>
                <a:ea typeface="华文细黑" pitchFamily="2" charset="-122"/>
                <a:cs typeface="Arial" pitchFamily="34" charset="0"/>
              </a:rPr>
              <a:t>）</a:t>
            </a:r>
            <a:endParaRPr lang="zh-CN" altLang="en-US" sz="1400" b="1" dirty="0">
              <a:solidFill>
                <a:schemeClr val="tx1">
                  <a:lumMod val="75000"/>
                  <a:lumOff val="25000"/>
                </a:schemeClr>
              </a:solidFill>
              <a:latin typeface="Arial" pitchFamily="34" charset="0"/>
              <a:ea typeface="华文细黑" pitchFamily="2" charset="-122"/>
              <a:cs typeface="Arial" pitchFamily="34" charset="0"/>
            </a:endParaRPr>
          </a:p>
        </p:txBody>
      </p:sp>
      <p:graphicFrame>
        <p:nvGraphicFramePr>
          <p:cNvPr id="4" name="图表 3"/>
          <p:cNvGraphicFramePr/>
          <p:nvPr/>
        </p:nvGraphicFramePr>
        <p:xfrm>
          <a:off x="1036462" y="1343015"/>
          <a:ext cx="4675942" cy="3771910"/>
        </p:xfrm>
        <a:graphic>
          <a:graphicData uri="http://schemas.openxmlformats.org/drawingml/2006/chart">
            <c:chart xmlns:c="http://schemas.openxmlformats.org/drawingml/2006/chart" xmlns:r="http://schemas.openxmlformats.org/officeDocument/2006/relationships" r:id="rId2"/>
          </a:graphicData>
        </a:graphic>
      </p:graphicFrame>
      <p:sp>
        <p:nvSpPr>
          <p:cNvPr id="28" name="矩形 27"/>
          <p:cNvSpPr/>
          <p:nvPr/>
        </p:nvSpPr>
        <p:spPr>
          <a:xfrm>
            <a:off x="6335866" y="1771643"/>
            <a:ext cx="3927710" cy="1292662"/>
          </a:xfrm>
          <a:prstGeom prst="rect">
            <a:avLst/>
          </a:prstGeom>
          <a:noFill/>
          <a:ln>
            <a:noFill/>
            <a:prstDash val="sysDash"/>
          </a:ln>
        </p:spPr>
        <p:txBody>
          <a:bodyPr wrap="square">
            <a:spAutoFit/>
          </a:bodyPr>
          <a:lstStyle/>
          <a:p>
            <a:r>
              <a:rPr lang="en-US" altLang="zh-CN" sz="4000" b="1" i="1" dirty="0" smtClean="0">
                <a:solidFill>
                  <a:srgbClr val="339966"/>
                </a:solidFill>
                <a:latin typeface="Arial" pitchFamily="34" charset="0"/>
                <a:ea typeface="华文细黑" pitchFamily="2" charset="-122"/>
                <a:cs typeface="Arial" pitchFamily="34" charset="0"/>
              </a:rPr>
              <a:t>50.5</a:t>
            </a:r>
            <a:r>
              <a:rPr lang="en-US" altLang="zh-CN" sz="4000" dirty="0" smtClean="0">
                <a:solidFill>
                  <a:srgbClr val="339966"/>
                </a:solidFill>
                <a:latin typeface="Arial" pitchFamily="34" charset="0"/>
                <a:ea typeface="华文细黑" pitchFamily="2" charset="-122"/>
                <a:cs typeface="Arial" pitchFamily="34" charset="0"/>
              </a:rPr>
              <a:t>%</a:t>
            </a:r>
            <a:r>
              <a:rPr lang="zh-CN" altLang="en-US" sz="1400" dirty="0" smtClean="0">
                <a:solidFill>
                  <a:schemeClr val="tx1">
                    <a:lumMod val="75000"/>
                    <a:lumOff val="25000"/>
                  </a:schemeClr>
                </a:solidFill>
                <a:latin typeface="Arial" pitchFamily="34" charset="0"/>
                <a:ea typeface="华文细黑" pitchFamily="2" charset="-122"/>
                <a:cs typeface="Arial" pitchFamily="34" charset="0"/>
              </a:rPr>
              <a:t>需求指向为具备一定公益组织工作经验的员工，应届生、无经验基层员工的需求率仅为</a:t>
            </a:r>
            <a:r>
              <a:rPr lang="en-US" altLang="zh-CN" sz="2400" b="1" i="1" dirty="0" smtClean="0">
                <a:solidFill>
                  <a:srgbClr val="339966"/>
                </a:solidFill>
                <a:latin typeface="Arial" pitchFamily="34" charset="0"/>
                <a:ea typeface="华文细黑" pitchFamily="2" charset="-122"/>
                <a:cs typeface="Arial" pitchFamily="34" charset="0"/>
              </a:rPr>
              <a:t>2.8</a:t>
            </a:r>
            <a:r>
              <a:rPr lang="en-US" altLang="zh-CN" sz="2400" dirty="0" smtClean="0">
                <a:solidFill>
                  <a:srgbClr val="339966"/>
                </a:solidFill>
                <a:latin typeface="Arial" pitchFamily="34" charset="0"/>
                <a:ea typeface="华文细黑" pitchFamily="2" charset="-122"/>
                <a:cs typeface="Arial" pitchFamily="34" charset="0"/>
              </a:rPr>
              <a:t>%</a:t>
            </a:r>
            <a:endParaRPr lang="zh-CN" altLang="en-US" sz="2400" dirty="0">
              <a:solidFill>
                <a:srgbClr val="339966"/>
              </a:solidFill>
              <a:latin typeface="Arial" pitchFamily="34" charset="0"/>
              <a:ea typeface="华文细黑" pitchFamily="2" charset="-122"/>
              <a:cs typeface="Arial" pitchFamily="34" charset="0"/>
            </a:endParaRPr>
          </a:p>
        </p:txBody>
      </p:sp>
      <p:sp>
        <p:nvSpPr>
          <p:cNvPr id="9" name="矩形 8"/>
          <p:cNvSpPr/>
          <p:nvPr/>
        </p:nvSpPr>
        <p:spPr>
          <a:xfrm>
            <a:off x="-1" y="0"/>
            <a:ext cx="958531" cy="54006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0" name="TextBox 9"/>
          <p:cNvSpPr txBox="1"/>
          <p:nvPr/>
        </p:nvSpPr>
        <p:spPr>
          <a:xfrm>
            <a:off x="107235" y="157185"/>
            <a:ext cx="800219" cy="5400675"/>
          </a:xfrm>
          <a:prstGeom prst="rect">
            <a:avLst/>
          </a:prstGeom>
          <a:noFill/>
        </p:spPr>
        <p:txBody>
          <a:bodyPr vert="eaVert" wrap="square" rtlCol="0">
            <a:spAutoFit/>
          </a:bodyPr>
          <a:lstStyle/>
          <a:p>
            <a:r>
              <a:rPr lang="zh-CN" altLang="en-US" sz="1600" dirty="0" smtClean="0">
                <a:solidFill>
                  <a:schemeClr val="bg1"/>
                </a:solidFill>
                <a:latin typeface="微软雅黑" pitchFamily="34" charset="-122"/>
                <a:ea typeface="微软雅黑" pitchFamily="34" charset="-122"/>
              </a:rPr>
              <a:t>人力、资金仍是制约公益行业人才发展的显著因素</a:t>
            </a:r>
            <a:endParaRPr lang="en-US" altLang="zh-CN" sz="1600" dirty="0" smtClean="0">
              <a:solidFill>
                <a:schemeClr val="bg1"/>
              </a:solidFill>
              <a:latin typeface="微软雅黑" pitchFamily="34" charset="-122"/>
              <a:ea typeface="微软雅黑" pitchFamily="34" charset="-122"/>
            </a:endParaRPr>
          </a:p>
          <a:p>
            <a:r>
              <a:rPr lang="zh-CN" altLang="en-US" sz="2400" b="1" dirty="0" smtClean="0">
                <a:solidFill>
                  <a:schemeClr val="bg1"/>
                </a:solidFill>
                <a:latin typeface="微软雅黑" pitchFamily="34" charset="-122"/>
                <a:ea typeface="微软雅黑" pitchFamily="34" charset="-122"/>
              </a:rPr>
              <a:t>制约因素</a:t>
            </a:r>
            <a:endParaRPr lang="zh-CN" altLang="en-US" sz="16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07593" y="160369"/>
            <a:ext cx="9318529" cy="523745"/>
          </a:xfrm>
        </p:spPr>
        <p:txBody>
          <a:bodyPr/>
          <a:lstStyle/>
          <a:p>
            <a:r>
              <a:rPr lang="zh-CN" altLang="en-US" sz="2400" dirty="0" smtClean="0"/>
              <a:t>资金资源不足导致待遇水平较低，无法进一步满足专业人才需求</a:t>
            </a:r>
          </a:p>
        </p:txBody>
      </p:sp>
      <p:sp>
        <p:nvSpPr>
          <p:cNvPr id="3" name="矩形 2"/>
          <p:cNvSpPr/>
          <p:nvPr/>
        </p:nvSpPr>
        <p:spPr>
          <a:xfrm>
            <a:off x="2048342" y="972145"/>
            <a:ext cx="7201490" cy="707886"/>
          </a:xfrm>
          <a:prstGeom prst="rect">
            <a:avLst/>
          </a:prstGeom>
        </p:spPr>
        <p:txBody>
          <a:bodyPr wrap="square">
            <a:spAutoFit/>
          </a:bodyPr>
          <a:lstStyle/>
          <a:p>
            <a:pPr>
              <a:buClr>
                <a:schemeClr val="bg1">
                  <a:lumMod val="75000"/>
                </a:schemeClr>
              </a:buClr>
              <a:buSzPct val="85000"/>
            </a:pPr>
            <a:r>
              <a:rPr lang="en-US" altLang="zh-CN" sz="4000" b="1" i="1" dirty="0" smtClean="0">
                <a:solidFill>
                  <a:srgbClr val="339966"/>
                </a:solidFill>
                <a:latin typeface="Arial" pitchFamily="34" charset="0"/>
                <a:ea typeface="华文细黑" pitchFamily="2" charset="-122"/>
                <a:cs typeface="Arial" pitchFamily="34" charset="0"/>
              </a:rPr>
              <a:t>80.3</a:t>
            </a:r>
            <a:r>
              <a:rPr lang="en-US" altLang="zh-CN" sz="4000" i="1" dirty="0" smtClean="0">
                <a:solidFill>
                  <a:srgbClr val="339966"/>
                </a:solidFill>
                <a:latin typeface="Arial" pitchFamily="34" charset="0"/>
                <a:ea typeface="华文细黑" pitchFamily="2" charset="-122"/>
                <a:cs typeface="Arial" pitchFamily="34" charset="0"/>
              </a:rPr>
              <a:t>%</a:t>
            </a:r>
            <a:r>
              <a:rPr lang="zh-CN" altLang="en-US" sz="1600" dirty="0" smtClean="0">
                <a:solidFill>
                  <a:srgbClr val="339966"/>
                </a:solidFill>
                <a:latin typeface="Arial" pitchFamily="34" charset="0"/>
                <a:ea typeface="华文细黑" pitchFamily="2" charset="-122"/>
                <a:cs typeface="Arial" pitchFamily="34" charset="0"/>
              </a:rPr>
              <a:t>公</a:t>
            </a:r>
            <a:r>
              <a:rPr lang="zh-CN" altLang="en-US" sz="1600" dirty="0" smtClean="0">
                <a:solidFill>
                  <a:schemeClr val="tx1">
                    <a:lumMod val="85000"/>
                    <a:lumOff val="15000"/>
                  </a:schemeClr>
                </a:solidFill>
                <a:latin typeface="Arial" pitchFamily="34" charset="0"/>
                <a:ea typeface="华文细黑" pitchFamily="2" charset="-122"/>
                <a:cs typeface="Arial" pitchFamily="34" charset="0"/>
              </a:rPr>
              <a:t>益组织管理者认为招募到满意员工的难度很大。</a:t>
            </a:r>
            <a:endParaRPr lang="zh-CN" altLang="en-US" sz="1600" dirty="0">
              <a:solidFill>
                <a:schemeClr val="tx1">
                  <a:lumMod val="85000"/>
                  <a:lumOff val="15000"/>
                </a:schemeClr>
              </a:solidFill>
              <a:latin typeface="Arial" pitchFamily="34" charset="0"/>
              <a:ea typeface="华文细黑" pitchFamily="2" charset="-122"/>
              <a:cs typeface="Arial" pitchFamily="34" charset="0"/>
            </a:endParaRPr>
          </a:p>
        </p:txBody>
      </p:sp>
      <p:sp>
        <p:nvSpPr>
          <p:cNvPr id="4" name="矩形 3"/>
          <p:cNvSpPr/>
          <p:nvPr/>
        </p:nvSpPr>
        <p:spPr>
          <a:xfrm>
            <a:off x="3044050" y="1908253"/>
            <a:ext cx="4675942" cy="307777"/>
          </a:xfrm>
          <a:prstGeom prst="rect">
            <a:avLst/>
          </a:prstGeom>
        </p:spPr>
        <p:txBody>
          <a:bodyPr wrap="square">
            <a:spAutoFit/>
          </a:bodyPr>
          <a:lstStyle/>
          <a:p>
            <a:pPr algn="ctr" fontAlgn="base">
              <a:spcBef>
                <a:spcPct val="0"/>
              </a:spcBef>
              <a:spcAft>
                <a:spcPct val="0"/>
              </a:spcAft>
            </a:pPr>
            <a:r>
              <a:rPr lang="zh-CN" altLang="en-US" sz="1400" b="1" dirty="0" smtClean="0">
                <a:solidFill>
                  <a:schemeClr val="tx1">
                    <a:lumMod val="75000"/>
                    <a:lumOff val="25000"/>
                  </a:schemeClr>
                </a:solidFill>
                <a:latin typeface="Arial" pitchFamily="34" charset="0"/>
                <a:ea typeface="华文细黑" pitchFamily="2" charset="-122"/>
                <a:cs typeface="Arial" pitchFamily="34" charset="0"/>
              </a:rPr>
              <a:t>附图  管理者认为很难招聘到优秀人才的原因（</a:t>
            </a:r>
            <a:r>
              <a:rPr lang="en-US" altLang="zh-CN" sz="1400" b="1" dirty="0" smtClean="0">
                <a:solidFill>
                  <a:schemeClr val="tx1">
                    <a:lumMod val="75000"/>
                    <a:lumOff val="25000"/>
                  </a:schemeClr>
                </a:solidFill>
                <a:latin typeface="Arial" pitchFamily="34" charset="0"/>
                <a:ea typeface="华文细黑" pitchFamily="2" charset="-122"/>
                <a:cs typeface="Arial" pitchFamily="34" charset="0"/>
              </a:rPr>
              <a:t>%</a:t>
            </a:r>
            <a:r>
              <a:rPr lang="zh-CN" altLang="en-US" sz="1400" b="1" dirty="0" smtClean="0">
                <a:solidFill>
                  <a:schemeClr val="tx1">
                    <a:lumMod val="75000"/>
                    <a:lumOff val="25000"/>
                  </a:schemeClr>
                </a:solidFill>
                <a:latin typeface="Arial" pitchFamily="34" charset="0"/>
                <a:ea typeface="华文细黑" pitchFamily="2" charset="-122"/>
                <a:cs typeface="Arial" pitchFamily="34" charset="0"/>
              </a:rPr>
              <a:t>）</a:t>
            </a:r>
            <a:endParaRPr lang="zh-CN" altLang="en-US" sz="1400" b="1" dirty="0">
              <a:solidFill>
                <a:schemeClr val="tx1">
                  <a:lumMod val="75000"/>
                  <a:lumOff val="25000"/>
                </a:schemeClr>
              </a:solidFill>
              <a:latin typeface="Arial" pitchFamily="34" charset="0"/>
              <a:ea typeface="华文细黑" pitchFamily="2" charset="-122"/>
              <a:cs typeface="Arial" pitchFamily="34" charset="0"/>
            </a:endParaRPr>
          </a:p>
        </p:txBody>
      </p:sp>
      <p:graphicFrame>
        <p:nvGraphicFramePr>
          <p:cNvPr id="5" name="图表 4"/>
          <p:cNvGraphicFramePr/>
          <p:nvPr/>
        </p:nvGraphicFramePr>
        <p:xfrm>
          <a:off x="2311643" y="2335737"/>
          <a:ext cx="5160733" cy="2793492"/>
        </p:xfrm>
        <a:graphic>
          <a:graphicData uri="http://schemas.openxmlformats.org/drawingml/2006/chart">
            <c:chart xmlns:c="http://schemas.openxmlformats.org/drawingml/2006/chart" xmlns:r="http://schemas.openxmlformats.org/officeDocument/2006/relationships" r:id="rId2"/>
          </a:graphicData>
        </a:graphic>
      </p:graphicFrame>
      <p:sp>
        <p:nvSpPr>
          <p:cNvPr id="6" name="圆角矩形 5"/>
          <p:cNvSpPr/>
          <p:nvPr/>
        </p:nvSpPr>
        <p:spPr>
          <a:xfrm>
            <a:off x="2389577" y="2335737"/>
            <a:ext cx="5154238" cy="721790"/>
          </a:xfrm>
          <a:prstGeom prst="roundRect">
            <a:avLst>
              <a:gd name="adj" fmla="val 7219"/>
            </a:avLst>
          </a:prstGeom>
          <a:noFill/>
          <a:ln w="28575">
            <a:solidFill>
              <a:srgbClr val="D9D9D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1200" b="1" dirty="0">
              <a:solidFill>
                <a:srgbClr val="FC8C4E"/>
              </a:solidFill>
              <a:latin typeface="Arial" pitchFamily="34" charset="0"/>
              <a:ea typeface="华文细黑" pitchFamily="2" charset="-122"/>
              <a:cs typeface="Arial" pitchFamily="34" charset="0"/>
            </a:endParaRPr>
          </a:p>
        </p:txBody>
      </p:sp>
      <p:sp>
        <p:nvSpPr>
          <p:cNvPr id="11" name="矩形 10"/>
          <p:cNvSpPr/>
          <p:nvPr/>
        </p:nvSpPr>
        <p:spPr>
          <a:xfrm>
            <a:off x="-1" y="0"/>
            <a:ext cx="958531" cy="54006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2" name="TextBox 11"/>
          <p:cNvSpPr txBox="1"/>
          <p:nvPr/>
        </p:nvSpPr>
        <p:spPr>
          <a:xfrm>
            <a:off x="107235" y="157185"/>
            <a:ext cx="800219" cy="5400675"/>
          </a:xfrm>
          <a:prstGeom prst="rect">
            <a:avLst/>
          </a:prstGeom>
          <a:noFill/>
        </p:spPr>
        <p:txBody>
          <a:bodyPr vert="eaVert" wrap="square" rtlCol="0">
            <a:spAutoFit/>
          </a:bodyPr>
          <a:lstStyle/>
          <a:p>
            <a:r>
              <a:rPr lang="zh-CN" altLang="en-US" sz="1600" dirty="0" smtClean="0">
                <a:solidFill>
                  <a:schemeClr val="bg1"/>
                </a:solidFill>
                <a:latin typeface="微软雅黑" pitchFamily="34" charset="-122"/>
                <a:ea typeface="微软雅黑" pitchFamily="34" charset="-122"/>
              </a:rPr>
              <a:t>人力、资金仍是制约公益行业人才发展的显著因素</a:t>
            </a:r>
            <a:endParaRPr lang="en-US" altLang="zh-CN" sz="1600" dirty="0" smtClean="0">
              <a:solidFill>
                <a:schemeClr val="bg1"/>
              </a:solidFill>
              <a:latin typeface="微软雅黑" pitchFamily="34" charset="-122"/>
              <a:ea typeface="微软雅黑" pitchFamily="34" charset="-122"/>
            </a:endParaRPr>
          </a:p>
          <a:p>
            <a:r>
              <a:rPr lang="zh-CN" altLang="en-US" sz="2400" b="1" dirty="0" smtClean="0">
                <a:solidFill>
                  <a:schemeClr val="bg1"/>
                </a:solidFill>
                <a:latin typeface="微软雅黑" pitchFamily="34" charset="-122"/>
                <a:ea typeface="微软雅黑" pitchFamily="34" charset="-122"/>
              </a:rPr>
              <a:t>制约因素</a:t>
            </a:r>
            <a:endParaRPr lang="zh-CN" altLang="en-US" sz="16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a:off x="1927205" y="2914651"/>
            <a:ext cx="4595808" cy="297194"/>
          </a:xfrm>
          <a:prstGeom prst="rect">
            <a:avLst/>
          </a:prstGeom>
          <a:noFill/>
        </p:spPr>
        <p:txBody>
          <a:bodyPr wrap="square" lIns="80961" tIns="40480" rIns="80961" bIns="40480" rtlCol="0">
            <a:spAutoFit/>
          </a:bodyPr>
          <a:lstStyle/>
          <a:p>
            <a:r>
              <a:rPr lang="zh-CN" altLang="en-US" sz="1400" dirty="0" smtClean="0">
                <a:solidFill>
                  <a:schemeClr val="tx1">
                    <a:lumMod val="50000"/>
                    <a:lumOff val="50000"/>
                  </a:schemeClr>
                </a:solidFill>
                <a:latin typeface="Arial" pitchFamily="34" charset="0"/>
                <a:ea typeface="华文细黑" pitchFamily="2" charset="-122"/>
                <a:cs typeface="Arial" pitchFamily="34" charset="0"/>
              </a:rPr>
              <a:t>北京市朝阳区酒仙桥中路</a:t>
            </a:r>
            <a:r>
              <a:rPr lang="en-US" altLang="zh-CN" sz="1400" dirty="0" smtClean="0">
                <a:solidFill>
                  <a:schemeClr val="tx1">
                    <a:lumMod val="50000"/>
                    <a:lumOff val="50000"/>
                  </a:schemeClr>
                </a:solidFill>
                <a:latin typeface="Arial" pitchFamily="34" charset="0"/>
                <a:ea typeface="华文细黑" pitchFamily="2" charset="-122"/>
                <a:cs typeface="Arial" pitchFamily="34" charset="0"/>
              </a:rPr>
              <a:t>24</a:t>
            </a:r>
            <a:r>
              <a:rPr lang="zh-CN" altLang="en-US" sz="1400" dirty="0" smtClean="0">
                <a:solidFill>
                  <a:schemeClr val="tx1">
                    <a:lumMod val="50000"/>
                    <a:lumOff val="50000"/>
                  </a:schemeClr>
                </a:solidFill>
                <a:latin typeface="Arial" pitchFamily="34" charset="0"/>
                <a:ea typeface="华文细黑" pitchFamily="2" charset="-122"/>
                <a:cs typeface="Arial" pitchFamily="34" charset="0"/>
              </a:rPr>
              <a:t>号院</a:t>
            </a:r>
            <a:r>
              <a:rPr lang="en-US" altLang="zh-CN" sz="1400" dirty="0" smtClean="0">
                <a:solidFill>
                  <a:schemeClr val="tx1">
                    <a:lumMod val="50000"/>
                    <a:lumOff val="50000"/>
                  </a:schemeClr>
                </a:solidFill>
                <a:latin typeface="Arial" pitchFamily="34" charset="0"/>
                <a:ea typeface="华文细黑" pitchFamily="2" charset="-122"/>
                <a:cs typeface="Arial" pitchFamily="34" charset="0"/>
              </a:rPr>
              <a:t>1</a:t>
            </a:r>
            <a:r>
              <a:rPr lang="zh-CN" altLang="en-US" sz="1400" dirty="0" smtClean="0">
                <a:solidFill>
                  <a:schemeClr val="tx1">
                    <a:lumMod val="50000"/>
                    <a:lumOff val="50000"/>
                  </a:schemeClr>
                </a:solidFill>
                <a:latin typeface="Arial" pitchFamily="34" charset="0"/>
                <a:ea typeface="华文细黑" pitchFamily="2" charset="-122"/>
                <a:cs typeface="Arial" pitchFamily="34" charset="0"/>
              </a:rPr>
              <a:t>号楼</a:t>
            </a:r>
            <a:r>
              <a:rPr lang="en-US" altLang="zh-CN" sz="1400" dirty="0" smtClean="0">
                <a:solidFill>
                  <a:schemeClr val="tx1">
                    <a:lumMod val="50000"/>
                    <a:lumOff val="50000"/>
                  </a:schemeClr>
                </a:solidFill>
                <a:latin typeface="Arial" pitchFamily="34" charset="0"/>
                <a:ea typeface="华文细黑" pitchFamily="2" charset="-122"/>
                <a:cs typeface="Arial" pitchFamily="34" charset="0"/>
              </a:rPr>
              <a:t>878</a:t>
            </a:r>
            <a:r>
              <a:rPr lang="zh-CN" altLang="en-US" sz="1400" dirty="0" smtClean="0">
                <a:solidFill>
                  <a:schemeClr val="tx1">
                    <a:lumMod val="50000"/>
                    <a:lumOff val="50000"/>
                  </a:schemeClr>
                </a:solidFill>
                <a:latin typeface="Arial" pitchFamily="34" charset="0"/>
                <a:ea typeface="华文细黑" pitchFamily="2" charset="-122"/>
                <a:cs typeface="Arial" pitchFamily="34" charset="0"/>
              </a:rPr>
              <a:t>东区</a:t>
            </a:r>
            <a:endParaRPr lang="zh-CN" altLang="en-US" sz="1400" dirty="0">
              <a:solidFill>
                <a:schemeClr val="tx1">
                  <a:lumMod val="50000"/>
                  <a:lumOff val="50000"/>
                </a:schemeClr>
              </a:solidFill>
              <a:latin typeface="Arial" pitchFamily="34" charset="0"/>
              <a:ea typeface="华文细黑" pitchFamily="2" charset="-122"/>
              <a:cs typeface="Arial" pitchFamily="34" charset="0"/>
            </a:endParaRPr>
          </a:p>
        </p:txBody>
      </p:sp>
      <p:sp>
        <p:nvSpPr>
          <p:cNvPr id="14" name="TextBox 13"/>
          <p:cNvSpPr txBox="1"/>
          <p:nvPr/>
        </p:nvSpPr>
        <p:spPr>
          <a:xfrm>
            <a:off x="1927199" y="3643952"/>
            <a:ext cx="2571768" cy="297194"/>
          </a:xfrm>
          <a:prstGeom prst="rect">
            <a:avLst/>
          </a:prstGeom>
          <a:noFill/>
        </p:spPr>
        <p:txBody>
          <a:bodyPr wrap="square" lIns="80961" tIns="40480" rIns="80961" bIns="40480" rtlCol="0">
            <a:spAutoFit/>
          </a:bodyPr>
          <a:lstStyle/>
          <a:p>
            <a:r>
              <a:rPr lang="en-US" altLang="zh-CN" sz="1400" dirty="0" smtClean="0">
                <a:solidFill>
                  <a:schemeClr val="tx1">
                    <a:lumMod val="50000"/>
                    <a:lumOff val="50000"/>
                  </a:schemeClr>
                </a:solidFill>
                <a:latin typeface="Arial" pitchFamily="34" charset="0"/>
                <a:ea typeface="华文细黑" pitchFamily="2" charset="-122"/>
                <a:cs typeface="Arial" pitchFamily="34" charset="0"/>
              </a:rPr>
              <a:t>010-57098000</a:t>
            </a:r>
            <a:endParaRPr lang="zh-CN" altLang="en-US" sz="1400" dirty="0" smtClean="0">
              <a:solidFill>
                <a:schemeClr val="tx1">
                  <a:lumMod val="50000"/>
                  <a:lumOff val="50000"/>
                </a:schemeClr>
              </a:solidFill>
              <a:latin typeface="Arial" pitchFamily="34" charset="0"/>
              <a:ea typeface="华文细黑" pitchFamily="2" charset="-122"/>
              <a:cs typeface="Arial" pitchFamily="34" charset="0"/>
            </a:endParaRPr>
          </a:p>
        </p:txBody>
      </p:sp>
      <p:sp>
        <p:nvSpPr>
          <p:cNvPr id="15" name="TextBox 14"/>
          <p:cNvSpPr txBox="1"/>
          <p:nvPr/>
        </p:nvSpPr>
        <p:spPr>
          <a:xfrm>
            <a:off x="1927205" y="3255776"/>
            <a:ext cx="4214841" cy="297194"/>
          </a:xfrm>
          <a:prstGeom prst="rect">
            <a:avLst/>
          </a:prstGeom>
          <a:noFill/>
        </p:spPr>
        <p:txBody>
          <a:bodyPr wrap="square" lIns="80961" tIns="40480" rIns="80961" bIns="40480" rtlCol="0">
            <a:spAutoFit/>
          </a:bodyPr>
          <a:lstStyle/>
          <a:p>
            <a:r>
              <a:rPr lang="en-US" altLang="zh-CN" sz="1400" dirty="0" smtClean="0">
                <a:solidFill>
                  <a:schemeClr val="tx1">
                    <a:lumMod val="50000"/>
                    <a:lumOff val="50000"/>
                  </a:schemeClr>
                </a:solidFill>
                <a:latin typeface="Arial" pitchFamily="34" charset="0"/>
                <a:ea typeface="华文细黑" pitchFamily="2" charset="-122"/>
                <a:cs typeface="Arial" pitchFamily="34" charset="0"/>
              </a:rPr>
              <a:t>www.horizonkey.com</a:t>
            </a:r>
          </a:p>
        </p:txBody>
      </p:sp>
      <p:sp>
        <p:nvSpPr>
          <p:cNvPr id="16" name="矩形 15"/>
          <p:cNvSpPr/>
          <p:nvPr/>
        </p:nvSpPr>
        <p:spPr>
          <a:xfrm>
            <a:off x="1190017" y="2878880"/>
            <a:ext cx="805944" cy="327972"/>
          </a:xfrm>
          <a:prstGeom prst="rect">
            <a:avLst/>
          </a:prstGeom>
        </p:spPr>
        <p:txBody>
          <a:bodyPr wrap="none" lIns="80961" tIns="40480" rIns="80961" bIns="40480">
            <a:spAutoFit/>
          </a:bodyPr>
          <a:lstStyle/>
          <a:p>
            <a:r>
              <a:rPr lang="zh-CN" altLang="en-US" sz="1600" dirty="0" smtClean="0">
                <a:solidFill>
                  <a:schemeClr val="tx1">
                    <a:lumMod val="50000"/>
                    <a:lumOff val="50000"/>
                  </a:schemeClr>
                </a:solidFill>
                <a:latin typeface="Arial" pitchFamily="34" charset="0"/>
                <a:ea typeface="华文细黑" pitchFamily="2" charset="-122"/>
                <a:cs typeface="Arial" pitchFamily="34" charset="0"/>
              </a:rPr>
              <a:t>地址：</a:t>
            </a:r>
            <a:endParaRPr lang="zh-CN" altLang="en-US" sz="1600" dirty="0">
              <a:solidFill>
                <a:schemeClr val="tx1">
                  <a:lumMod val="50000"/>
                  <a:lumOff val="50000"/>
                </a:schemeClr>
              </a:solidFill>
              <a:latin typeface="Arial" pitchFamily="34" charset="0"/>
              <a:ea typeface="华文细黑" pitchFamily="2" charset="-122"/>
              <a:cs typeface="Arial" pitchFamily="34" charset="0"/>
            </a:endParaRPr>
          </a:p>
        </p:txBody>
      </p:sp>
      <p:sp>
        <p:nvSpPr>
          <p:cNvPr id="17" name="矩形 16"/>
          <p:cNvSpPr/>
          <p:nvPr/>
        </p:nvSpPr>
        <p:spPr>
          <a:xfrm>
            <a:off x="1190017" y="3633367"/>
            <a:ext cx="805944" cy="327972"/>
          </a:xfrm>
          <a:prstGeom prst="rect">
            <a:avLst/>
          </a:prstGeom>
        </p:spPr>
        <p:txBody>
          <a:bodyPr wrap="none" lIns="80961" tIns="40480" rIns="80961" bIns="40480">
            <a:spAutoFit/>
          </a:bodyPr>
          <a:lstStyle/>
          <a:p>
            <a:r>
              <a:rPr lang="zh-CN" altLang="en-US" sz="1600" dirty="0" smtClean="0">
                <a:solidFill>
                  <a:schemeClr val="tx1">
                    <a:lumMod val="50000"/>
                    <a:lumOff val="50000"/>
                  </a:schemeClr>
                </a:solidFill>
                <a:latin typeface="Arial" pitchFamily="34" charset="0"/>
                <a:ea typeface="华文细黑" pitchFamily="2" charset="-122"/>
                <a:cs typeface="Arial" pitchFamily="34" charset="0"/>
              </a:rPr>
              <a:t>电话：</a:t>
            </a:r>
          </a:p>
        </p:txBody>
      </p:sp>
      <p:sp>
        <p:nvSpPr>
          <p:cNvPr id="18" name="矩形 17"/>
          <p:cNvSpPr/>
          <p:nvPr/>
        </p:nvSpPr>
        <p:spPr>
          <a:xfrm>
            <a:off x="1190017" y="3248358"/>
            <a:ext cx="805944" cy="327972"/>
          </a:xfrm>
          <a:prstGeom prst="rect">
            <a:avLst/>
          </a:prstGeom>
        </p:spPr>
        <p:txBody>
          <a:bodyPr wrap="none" lIns="80961" tIns="40480" rIns="80961" bIns="40480">
            <a:spAutoFit/>
          </a:bodyPr>
          <a:lstStyle/>
          <a:p>
            <a:r>
              <a:rPr lang="zh-CN" altLang="en-US" sz="1600" dirty="0" smtClean="0">
                <a:solidFill>
                  <a:schemeClr val="tx1">
                    <a:lumMod val="50000"/>
                    <a:lumOff val="50000"/>
                  </a:schemeClr>
                </a:solidFill>
                <a:latin typeface="Arial" pitchFamily="34" charset="0"/>
                <a:ea typeface="华文细黑" pitchFamily="2" charset="-122"/>
                <a:cs typeface="Arial" pitchFamily="34" charset="0"/>
              </a:rPr>
              <a:t>网址：</a:t>
            </a:r>
          </a:p>
        </p:txBody>
      </p:sp>
      <p:sp>
        <p:nvSpPr>
          <p:cNvPr id="9" name="TextBox 8"/>
          <p:cNvSpPr txBox="1"/>
          <p:nvPr/>
        </p:nvSpPr>
        <p:spPr>
          <a:xfrm>
            <a:off x="1029712" y="985826"/>
            <a:ext cx="2597276" cy="938719"/>
          </a:xfrm>
          <a:prstGeom prst="rect">
            <a:avLst/>
          </a:prstGeom>
          <a:noFill/>
        </p:spPr>
        <p:txBody>
          <a:bodyPr wrap="none" rtlCol="0">
            <a:spAutoFit/>
          </a:bodyPr>
          <a:lstStyle/>
          <a:p>
            <a:r>
              <a:rPr lang="zh-CN" altLang="en-US" sz="5500" b="1" dirty="0" smtClean="0">
                <a:solidFill>
                  <a:schemeClr val="tx1">
                    <a:lumMod val="50000"/>
                    <a:lumOff val="50000"/>
                  </a:schemeClr>
                </a:solidFill>
                <a:latin typeface="微软雅黑" pitchFamily="34" charset="-122"/>
                <a:ea typeface="微软雅黑" pitchFamily="34" charset="-122"/>
              </a:rPr>
              <a:t>谢 谢！</a:t>
            </a:r>
            <a:endParaRPr lang="zh-CN" altLang="en-US" sz="5500" b="1" dirty="0">
              <a:solidFill>
                <a:schemeClr val="tx1">
                  <a:lumMod val="50000"/>
                  <a:lumOff val="50000"/>
                </a:schemeClr>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1441" name="AutoShape 2"/>
          <p:cNvSpPr>
            <a:spLocks noChangeArrowheads="1"/>
          </p:cNvSpPr>
          <p:nvPr/>
        </p:nvSpPr>
        <p:spPr bwMode="auto">
          <a:xfrm>
            <a:off x="1270522" y="3414717"/>
            <a:ext cx="1570909" cy="288000"/>
          </a:xfrm>
          <a:prstGeom prst="rect">
            <a:avLst/>
          </a:prstGeom>
          <a:solidFill>
            <a:schemeClr val="bg1">
              <a:lumMod val="65000"/>
            </a:schemeClr>
          </a:solidFill>
          <a:ln w="22225">
            <a:noFill/>
            <a:round/>
            <a:headEnd/>
            <a:tailEnd/>
          </a:ln>
        </p:spPr>
        <p:txBody>
          <a:bodyPr wrap="none" lIns="87431" tIns="43715" rIns="87431" bIns="43715" anchor="ctr"/>
          <a:lstStyle/>
          <a:p>
            <a:pPr algn="ctr"/>
            <a:r>
              <a:rPr kumimoji="1" lang="zh-CN" altLang="en-US" sz="1600" b="1" dirty="0">
                <a:solidFill>
                  <a:schemeClr val="bg1"/>
                </a:solidFill>
                <a:latin typeface="Arial" pitchFamily="34" charset="0"/>
                <a:ea typeface="华文细黑" pitchFamily="2" charset="-122"/>
                <a:cs typeface="Arial" pitchFamily="34" charset="0"/>
              </a:rPr>
              <a:t>访问方法</a:t>
            </a:r>
          </a:p>
        </p:txBody>
      </p:sp>
      <p:sp>
        <p:nvSpPr>
          <p:cNvPr id="61442" name="AutoShape 4"/>
          <p:cNvSpPr>
            <a:spLocks noChangeArrowheads="1"/>
          </p:cNvSpPr>
          <p:nvPr/>
        </p:nvSpPr>
        <p:spPr bwMode="auto">
          <a:xfrm>
            <a:off x="5998413" y="1429538"/>
            <a:ext cx="1570909" cy="288000"/>
          </a:xfrm>
          <a:prstGeom prst="roundRect">
            <a:avLst>
              <a:gd name="adj" fmla="val 0"/>
            </a:avLst>
          </a:prstGeom>
          <a:solidFill>
            <a:schemeClr val="bg1">
              <a:lumMod val="65000"/>
            </a:schemeClr>
          </a:solidFill>
          <a:ln w="22225">
            <a:noFill/>
            <a:round/>
            <a:headEnd/>
            <a:tailEnd/>
          </a:ln>
        </p:spPr>
        <p:txBody>
          <a:bodyPr wrap="none" lIns="87431" tIns="43715" rIns="87431" bIns="43715" anchor="ctr"/>
          <a:lstStyle/>
          <a:p>
            <a:pPr algn="ctr"/>
            <a:r>
              <a:rPr kumimoji="1" lang="zh-CN" altLang="en-US" sz="1600" b="1" dirty="0">
                <a:solidFill>
                  <a:schemeClr val="bg1"/>
                </a:solidFill>
                <a:latin typeface="Arial" pitchFamily="34" charset="0"/>
                <a:ea typeface="华文细黑" pitchFamily="2" charset="-122"/>
                <a:cs typeface="Arial" pitchFamily="34" charset="0"/>
              </a:rPr>
              <a:t>执行时间</a:t>
            </a:r>
          </a:p>
        </p:txBody>
      </p:sp>
      <p:sp>
        <p:nvSpPr>
          <p:cNvPr id="61476" name="Text Box 43"/>
          <p:cNvSpPr txBox="1">
            <a:spLocks noChangeArrowheads="1"/>
          </p:cNvSpPr>
          <p:nvPr/>
        </p:nvSpPr>
        <p:spPr bwMode="auto">
          <a:xfrm>
            <a:off x="1296803" y="2067769"/>
            <a:ext cx="3330449" cy="323541"/>
          </a:xfrm>
          <a:prstGeom prst="rect">
            <a:avLst/>
          </a:prstGeom>
          <a:noFill/>
          <a:ln w="9525">
            <a:noFill/>
            <a:prstDash val="sysDot"/>
            <a:miter lim="800000"/>
            <a:headEnd/>
            <a:tailEnd/>
          </a:ln>
        </p:spPr>
        <p:txBody>
          <a:bodyPr wrap="square" lIns="87431" tIns="43715" rIns="87431" bIns="43715">
            <a:spAutoFit/>
          </a:bodyPr>
          <a:lstStyle/>
          <a:p>
            <a:pPr marL="234791" indent="-234791" eaLnBrk="0" hangingPunct="0">
              <a:lnSpc>
                <a:spcPct val="120000"/>
              </a:lnSpc>
              <a:spcBef>
                <a:spcPct val="50000"/>
              </a:spcBef>
              <a:buClr>
                <a:schemeClr val="bg1">
                  <a:lumMod val="75000"/>
                </a:schemeClr>
              </a:buClr>
              <a:buSzPct val="85000"/>
              <a:buFont typeface="Wingdings" pitchFamily="2" charset="2"/>
              <a:buChar char="ä"/>
            </a:pPr>
            <a:r>
              <a:rPr lang="zh-CN" altLang="en-US" sz="1400" dirty="0" smtClean="0">
                <a:latin typeface="Arial" pitchFamily="34" charset="0"/>
                <a:ea typeface="华文细黑" pitchFamily="2" charset="-122"/>
                <a:cs typeface="Arial" pitchFamily="34" charset="0"/>
              </a:rPr>
              <a:t>全国范围内各类型民间公益组织</a:t>
            </a:r>
            <a:endParaRPr lang="en-US" altLang="zh-CN" sz="1400" dirty="0">
              <a:latin typeface="Arial" pitchFamily="34" charset="0"/>
              <a:ea typeface="华文细黑" pitchFamily="2" charset="-122"/>
              <a:cs typeface="Arial" pitchFamily="34" charset="0"/>
            </a:endParaRPr>
          </a:p>
        </p:txBody>
      </p:sp>
      <p:sp>
        <p:nvSpPr>
          <p:cNvPr id="61477" name="Text Box 44"/>
          <p:cNvSpPr txBox="1">
            <a:spLocks noChangeArrowheads="1"/>
          </p:cNvSpPr>
          <p:nvPr/>
        </p:nvSpPr>
        <p:spPr bwMode="auto">
          <a:xfrm>
            <a:off x="5986494" y="2067769"/>
            <a:ext cx="3986213" cy="323541"/>
          </a:xfrm>
          <a:prstGeom prst="rect">
            <a:avLst/>
          </a:prstGeom>
          <a:noFill/>
          <a:ln w="9525">
            <a:noFill/>
            <a:prstDash val="sysDot"/>
            <a:miter lim="800000"/>
            <a:headEnd/>
            <a:tailEnd/>
          </a:ln>
        </p:spPr>
        <p:txBody>
          <a:bodyPr lIns="87431" tIns="43715" rIns="87431" bIns="43715">
            <a:spAutoFit/>
          </a:bodyPr>
          <a:lstStyle/>
          <a:p>
            <a:pPr marL="234791" indent="-234791" eaLnBrk="0" hangingPunct="0">
              <a:lnSpc>
                <a:spcPct val="120000"/>
              </a:lnSpc>
              <a:spcBef>
                <a:spcPct val="50000"/>
              </a:spcBef>
              <a:buClr>
                <a:schemeClr val="bg1">
                  <a:lumMod val="75000"/>
                </a:schemeClr>
              </a:buClr>
              <a:buSzPct val="85000"/>
              <a:buFont typeface="Wingdings" pitchFamily="2" charset="2"/>
              <a:buChar char="ä"/>
            </a:pPr>
            <a:r>
              <a:rPr lang="zh-CN" altLang="en-US" sz="1400" dirty="0">
                <a:latin typeface="Arial" pitchFamily="34" charset="0"/>
                <a:ea typeface="华文细黑" pitchFamily="2" charset="-122"/>
                <a:cs typeface="Arial" pitchFamily="34" charset="0"/>
              </a:rPr>
              <a:t>数据采集时间</a:t>
            </a:r>
            <a:r>
              <a:rPr lang="zh-CN" altLang="en-US" sz="1400" dirty="0" smtClean="0">
                <a:latin typeface="Arial" pitchFamily="34" charset="0"/>
                <a:ea typeface="华文细黑" pitchFamily="2" charset="-122"/>
                <a:cs typeface="Arial" pitchFamily="34" charset="0"/>
              </a:rPr>
              <a:t>：</a:t>
            </a:r>
            <a:r>
              <a:rPr lang="en-US" altLang="zh-CN" sz="1400" dirty="0" smtClean="0">
                <a:latin typeface="Arial" pitchFamily="34" charset="0"/>
                <a:ea typeface="华文细黑" pitchFamily="2" charset="-122"/>
                <a:cs typeface="Arial" pitchFamily="34" charset="0"/>
              </a:rPr>
              <a:t>2014</a:t>
            </a:r>
            <a:r>
              <a:rPr lang="zh-CN" altLang="en-US" sz="1400" dirty="0" smtClean="0">
                <a:latin typeface="Arial" pitchFamily="34" charset="0"/>
                <a:ea typeface="华文细黑" pitchFamily="2" charset="-122"/>
                <a:cs typeface="Arial" pitchFamily="34" charset="0"/>
              </a:rPr>
              <a:t>年</a:t>
            </a:r>
            <a:r>
              <a:rPr lang="en-US" altLang="zh-CN" sz="1400" dirty="0" smtClean="0">
                <a:latin typeface="Arial" pitchFamily="34" charset="0"/>
                <a:ea typeface="华文细黑" pitchFamily="2" charset="-122"/>
                <a:cs typeface="Arial" pitchFamily="34" charset="0"/>
              </a:rPr>
              <a:t>6-7</a:t>
            </a:r>
            <a:r>
              <a:rPr lang="zh-CN" altLang="en-US" sz="1400" dirty="0" smtClean="0">
                <a:latin typeface="Arial" pitchFamily="34" charset="0"/>
                <a:ea typeface="华文细黑" pitchFamily="2" charset="-122"/>
                <a:cs typeface="Arial" pitchFamily="34" charset="0"/>
              </a:rPr>
              <a:t>月</a:t>
            </a:r>
            <a:endParaRPr lang="zh-CN" altLang="en-US" sz="1400" dirty="0">
              <a:latin typeface="Arial" pitchFamily="34" charset="0"/>
              <a:ea typeface="华文细黑" pitchFamily="2" charset="-122"/>
              <a:cs typeface="Arial" pitchFamily="34" charset="0"/>
            </a:endParaRPr>
          </a:p>
        </p:txBody>
      </p:sp>
      <p:sp>
        <p:nvSpPr>
          <p:cNvPr id="61478" name="AutoShape 46"/>
          <p:cNvSpPr>
            <a:spLocks noChangeArrowheads="1"/>
          </p:cNvSpPr>
          <p:nvPr/>
        </p:nvSpPr>
        <p:spPr bwMode="auto">
          <a:xfrm>
            <a:off x="1270522" y="1429538"/>
            <a:ext cx="1570909" cy="288000"/>
          </a:xfrm>
          <a:prstGeom prst="rect">
            <a:avLst/>
          </a:prstGeom>
          <a:solidFill>
            <a:schemeClr val="bg1">
              <a:lumMod val="65000"/>
            </a:schemeClr>
          </a:solidFill>
          <a:ln w="22225">
            <a:noFill/>
            <a:round/>
            <a:headEnd/>
            <a:tailEnd/>
          </a:ln>
        </p:spPr>
        <p:txBody>
          <a:bodyPr wrap="none" lIns="87431" tIns="43715" rIns="87431" bIns="43715" anchor="ctr"/>
          <a:lstStyle/>
          <a:p>
            <a:pPr algn="ctr"/>
            <a:r>
              <a:rPr kumimoji="1" lang="zh-CN" altLang="en-US" sz="1600" b="1" dirty="0">
                <a:solidFill>
                  <a:schemeClr val="bg1"/>
                </a:solidFill>
                <a:latin typeface="Arial" pitchFamily="34" charset="0"/>
                <a:ea typeface="华文细黑" pitchFamily="2" charset="-122"/>
                <a:cs typeface="Arial" pitchFamily="34" charset="0"/>
              </a:rPr>
              <a:t>调查对象</a:t>
            </a:r>
          </a:p>
        </p:txBody>
      </p:sp>
      <p:sp>
        <p:nvSpPr>
          <p:cNvPr id="61479" name="Rectangle 48"/>
          <p:cNvSpPr>
            <a:spLocks noGrp="1" noChangeArrowheads="1"/>
          </p:cNvSpPr>
          <p:nvPr>
            <p:ph type="title"/>
          </p:nvPr>
        </p:nvSpPr>
        <p:spPr/>
        <p:txBody>
          <a:bodyPr/>
          <a:lstStyle/>
          <a:p>
            <a:r>
              <a:rPr lang="zh-CN" altLang="en-US" sz="2400" dirty="0" smtClean="0"/>
              <a:t>技术说明</a:t>
            </a:r>
          </a:p>
        </p:txBody>
      </p:sp>
      <p:sp>
        <p:nvSpPr>
          <p:cNvPr id="61480" name="Text Box 43"/>
          <p:cNvSpPr txBox="1">
            <a:spLocks noChangeArrowheads="1"/>
          </p:cNvSpPr>
          <p:nvPr/>
        </p:nvSpPr>
        <p:spPr bwMode="auto">
          <a:xfrm>
            <a:off x="1257271" y="3828519"/>
            <a:ext cx="7417675" cy="372016"/>
          </a:xfrm>
          <a:prstGeom prst="rect">
            <a:avLst/>
          </a:prstGeom>
          <a:noFill/>
          <a:ln w="9525">
            <a:noFill/>
            <a:prstDash val="sysDot"/>
            <a:miter lim="800000"/>
            <a:headEnd/>
            <a:tailEnd/>
          </a:ln>
        </p:spPr>
        <p:txBody>
          <a:bodyPr wrap="square" lIns="87431" tIns="43715" rIns="87431" bIns="43715">
            <a:spAutoFit/>
          </a:bodyPr>
          <a:lstStyle/>
          <a:p>
            <a:pPr marL="234791" indent="-234791" eaLnBrk="0" hangingPunct="0">
              <a:lnSpc>
                <a:spcPct val="150000"/>
              </a:lnSpc>
              <a:spcBef>
                <a:spcPct val="50000"/>
              </a:spcBef>
              <a:buClr>
                <a:schemeClr val="bg1">
                  <a:lumMod val="75000"/>
                </a:schemeClr>
              </a:buClr>
              <a:buSzPct val="85000"/>
              <a:buFont typeface="Wingdings" pitchFamily="2" charset="2"/>
              <a:buChar char="ä"/>
            </a:pPr>
            <a:r>
              <a:rPr lang="zh-CN" altLang="en-US" sz="1400" b="1" dirty="0" smtClean="0">
                <a:latin typeface="Arial" pitchFamily="34" charset="0"/>
                <a:ea typeface="华文细黑" pitchFamily="2" charset="-122"/>
                <a:cs typeface="Arial" pitchFamily="34" charset="0"/>
              </a:rPr>
              <a:t>电话访问：</a:t>
            </a:r>
            <a:endParaRPr lang="en-US" altLang="zh-CN" sz="1400" b="1" dirty="0" smtClean="0">
              <a:latin typeface="Arial" pitchFamily="34" charset="0"/>
              <a:ea typeface="华文细黑" pitchFamily="2" charset="-122"/>
              <a:cs typeface="Arial" pitchFamily="34" charset="0"/>
            </a:endParaRPr>
          </a:p>
        </p:txBody>
      </p:sp>
      <p:cxnSp>
        <p:nvCxnSpPr>
          <p:cNvPr id="15" name="直接连接符 14"/>
          <p:cNvCxnSpPr/>
          <p:nvPr/>
        </p:nvCxnSpPr>
        <p:spPr>
          <a:xfrm rot="5400000">
            <a:off x="3686957" y="2128039"/>
            <a:ext cx="2000264" cy="1588"/>
          </a:xfrm>
          <a:prstGeom prst="line">
            <a:avLst/>
          </a:prstGeom>
          <a:ln>
            <a:solidFill>
              <a:schemeClr val="bg1">
                <a:lumMod val="50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471585" y="4320257"/>
            <a:ext cx="8001056" cy="523220"/>
          </a:xfrm>
          <a:prstGeom prst="rect">
            <a:avLst/>
          </a:prstGeom>
        </p:spPr>
        <p:txBody>
          <a:bodyPr wrap="square">
            <a:spAutoFit/>
          </a:bodyPr>
          <a:lstStyle/>
          <a:p>
            <a:r>
              <a:rPr lang="zh-CN" altLang="en-US" sz="1400" dirty="0" smtClean="0">
                <a:latin typeface="Arial" pitchFamily="34" charset="0"/>
                <a:ea typeface="华文细黑" pitchFamily="2" charset="-122"/>
                <a:cs typeface="Arial" pitchFamily="34" charset="0"/>
              </a:rPr>
              <a:t>根据合作方提供的公益组织名单，由经过培训、经验丰富的访员通过电话访问的方式完成。每个访问持续的时间为</a:t>
            </a:r>
            <a:r>
              <a:rPr lang="en-US" altLang="zh-CN" sz="1400" dirty="0" smtClean="0">
                <a:latin typeface="Arial" pitchFamily="34" charset="0"/>
                <a:ea typeface="华文细黑" pitchFamily="2" charset="-122"/>
                <a:cs typeface="Arial" pitchFamily="34" charset="0"/>
              </a:rPr>
              <a:t>30</a:t>
            </a:r>
            <a:r>
              <a:rPr lang="zh-CN" altLang="en-US" sz="1400" dirty="0" smtClean="0">
                <a:latin typeface="Arial" pitchFamily="34" charset="0"/>
                <a:ea typeface="华文细黑" pitchFamily="2" charset="-122"/>
                <a:cs typeface="Arial" pitchFamily="34" charset="0"/>
              </a:rPr>
              <a:t>分钟左右。</a:t>
            </a:r>
          </a:p>
        </p:txBody>
      </p:sp>
      <p:cxnSp>
        <p:nvCxnSpPr>
          <p:cNvPr id="16" name="直接连接符 15"/>
          <p:cNvCxnSpPr/>
          <p:nvPr/>
        </p:nvCxnSpPr>
        <p:spPr>
          <a:xfrm rot="10800000">
            <a:off x="1185834" y="3200403"/>
            <a:ext cx="7715304" cy="0"/>
          </a:xfrm>
          <a:prstGeom prst="line">
            <a:avLst/>
          </a:prstGeom>
          <a:ln>
            <a:solidFill>
              <a:schemeClr val="bg1">
                <a:lumMod val="50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685767" y="2843215"/>
          <a:ext cx="2928958" cy="2357452"/>
        </p:xfrm>
        <a:graphic>
          <a:graphicData uri="http://schemas.openxmlformats.org/drawingml/2006/table">
            <a:tbl>
              <a:tblPr/>
              <a:tblGrid>
                <a:gridCol w="1071570"/>
                <a:gridCol w="928694"/>
                <a:gridCol w="928694"/>
              </a:tblGrid>
              <a:tr h="336782">
                <a:tc>
                  <a:txBody>
                    <a:bodyPr/>
                    <a:lstStyle/>
                    <a:p>
                      <a:pPr algn="ctr" fontAlgn="b"/>
                      <a:r>
                        <a:rPr lang="zh-CN" altLang="en-US" sz="1200" b="1" u="none" strike="noStrike" dirty="0">
                          <a:solidFill>
                            <a:schemeClr val="bg1"/>
                          </a:solidFill>
                          <a:latin typeface="微软雅黑" pitchFamily="34" charset="-122"/>
                          <a:ea typeface="微软雅黑" pitchFamily="34" charset="-122"/>
                        </a:rPr>
                        <a:t>省份</a:t>
                      </a:r>
                      <a:r>
                        <a:rPr lang="en-US" altLang="zh-CN" sz="1200" b="1" u="none" strike="noStrike" dirty="0">
                          <a:solidFill>
                            <a:schemeClr val="bg1"/>
                          </a:solidFill>
                          <a:latin typeface="微软雅黑" pitchFamily="34" charset="-122"/>
                          <a:ea typeface="微软雅黑" pitchFamily="34" charset="-122"/>
                        </a:rPr>
                        <a:t>/</a:t>
                      </a:r>
                      <a:r>
                        <a:rPr lang="zh-CN" altLang="en-US" sz="1200" b="1" u="none" strike="noStrike" dirty="0">
                          <a:solidFill>
                            <a:schemeClr val="bg1"/>
                          </a:solidFill>
                          <a:latin typeface="微软雅黑" pitchFamily="34" charset="-122"/>
                          <a:ea typeface="微软雅黑" pitchFamily="34" charset="-122"/>
                        </a:rPr>
                        <a:t>直辖市</a:t>
                      </a:r>
                      <a:endParaRPr lang="zh-CN" altLang="en-US" sz="1200" b="1" i="0" u="none" strike="noStrike" dirty="0">
                        <a:solidFill>
                          <a:schemeClr val="bg1"/>
                        </a:solidFill>
                        <a:latin typeface="微软雅黑" pitchFamily="34" charset="-122"/>
                        <a:ea typeface="微软雅黑" pitchFamily="34" charset="-122"/>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zh-CN" altLang="en-US" sz="1200" b="1" u="none" strike="noStrike" dirty="0">
                          <a:solidFill>
                            <a:schemeClr val="bg1"/>
                          </a:solidFill>
                          <a:latin typeface="微软雅黑" pitchFamily="34" charset="-122"/>
                          <a:ea typeface="微软雅黑" pitchFamily="34" charset="-122"/>
                        </a:rPr>
                        <a:t>样本量</a:t>
                      </a:r>
                      <a:endParaRPr lang="zh-CN" altLang="en-US" sz="1200" b="1" i="0" u="none" strike="noStrike" dirty="0">
                        <a:solidFill>
                          <a:schemeClr val="bg1"/>
                        </a:solidFill>
                        <a:latin typeface="微软雅黑" pitchFamily="34" charset="-122"/>
                        <a:ea typeface="微软雅黑" pitchFamily="34" charset="-122"/>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ctr" defTabSz="969963" rtl="0" eaLnBrk="1" fontAlgn="ctr" latinLnBrk="0" hangingPunct="1">
                        <a:lnSpc>
                          <a:spcPts val="1400"/>
                        </a:lnSpc>
                        <a:spcBef>
                          <a:spcPct val="0"/>
                        </a:spcBef>
                        <a:spcAft>
                          <a:spcPct val="0"/>
                        </a:spcAft>
                        <a:buClrTx/>
                        <a:buSzTx/>
                        <a:buFontTx/>
                        <a:buNone/>
                        <a:tabLst/>
                      </a:pPr>
                      <a:r>
                        <a:rPr kumimoji="0" lang="zh-CN" altLang="en-US" sz="1200" b="1" i="0" u="none" strike="noStrike" cap="none" normalizeH="0" baseline="0" dirty="0" smtClean="0">
                          <a:ln>
                            <a:noFill/>
                          </a:ln>
                          <a:solidFill>
                            <a:schemeClr val="bg1"/>
                          </a:solidFill>
                          <a:effectLst/>
                          <a:latin typeface="Arial" charset="0"/>
                          <a:ea typeface="华文细黑" pitchFamily="2" charset="-122"/>
                        </a:rPr>
                        <a:t>比例（</a:t>
                      </a:r>
                      <a:r>
                        <a:rPr kumimoji="0" lang="en-US" altLang="zh-CN" sz="1200" b="1" i="0" u="none" strike="noStrike" cap="none" normalizeH="0" baseline="0" dirty="0" smtClean="0">
                          <a:ln>
                            <a:noFill/>
                          </a:ln>
                          <a:solidFill>
                            <a:schemeClr val="bg1"/>
                          </a:solidFill>
                          <a:effectLst/>
                          <a:latin typeface="Arial" charset="0"/>
                          <a:ea typeface="华文细黑" pitchFamily="2" charset="-122"/>
                        </a:rPr>
                        <a:t>%</a:t>
                      </a:r>
                      <a:r>
                        <a:rPr kumimoji="0" lang="zh-CN" altLang="en-US" sz="1200" b="1" i="0" u="none" strike="noStrike" cap="none" normalizeH="0" baseline="0" dirty="0" smtClean="0">
                          <a:ln>
                            <a:noFill/>
                          </a:ln>
                          <a:solidFill>
                            <a:schemeClr val="bg1"/>
                          </a:solidFill>
                          <a:effectLst/>
                          <a:latin typeface="Arial" charset="0"/>
                          <a:ea typeface="华文细黑" pitchFamily="2" charset="-122"/>
                        </a:rPr>
                        <a:t>）</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02067">
                <a:tc>
                  <a:txBody>
                    <a:bodyPr/>
                    <a:lstStyle/>
                    <a:p>
                      <a:pPr algn="ctr" fontAlgn="ctr"/>
                      <a:r>
                        <a:rPr lang="zh-CN" altLang="en-US" sz="1000" b="1" i="0" u="none" strike="noStrike" kern="1200" dirty="0">
                          <a:solidFill>
                            <a:schemeClr val="tx1"/>
                          </a:solidFill>
                          <a:latin typeface="Times New Roman"/>
                          <a:ea typeface="华文细黑" pitchFamily="2" charset="-122"/>
                          <a:cs typeface="+mn-cs"/>
                        </a:rPr>
                        <a:t> 广东</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000" b="0" i="0" u="none" strike="noStrike" kern="1200" dirty="0">
                          <a:solidFill>
                            <a:schemeClr val="tx1"/>
                          </a:solidFill>
                          <a:latin typeface="Arial" pitchFamily="34" charset="0"/>
                          <a:ea typeface="华文细黑" pitchFamily="2" charset="-122"/>
                          <a:cs typeface="Arial" pitchFamily="34" charset="0"/>
                        </a:rPr>
                        <a:t>46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000" b="0" i="0" u="none" strike="noStrike" kern="1200" dirty="0">
                          <a:solidFill>
                            <a:schemeClr val="tx1"/>
                          </a:solidFill>
                          <a:latin typeface="Arial" pitchFamily="34" charset="0"/>
                          <a:ea typeface="华文细黑" pitchFamily="2" charset="-122"/>
                          <a:cs typeface="Arial" pitchFamily="34" charset="0"/>
                        </a:rPr>
                        <a:t>9.7%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02067">
                <a:tc>
                  <a:txBody>
                    <a:bodyPr/>
                    <a:lstStyle/>
                    <a:p>
                      <a:pPr algn="ctr" fontAlgn="ctr"/>
                      <a:r>
                        <a:rPr lang="zh-CN" altLang="en-US" sz="1000" b="1" i="0" u="none" strike="noStrike" kern="1200" dirty="0">
                          <a:solidFill>
                            <a:schemeClr val="tx1"/>
                          </a:solidFill>
                          <a:latin typeface="Times New Roman"/>
                          <a:ea typeface="华文细黑" pitchFamily="2" charset="-122"/>
                          <a:cs typeface="+mn-cs"/>
                        </a:rPr>
                        <a:t> 江苏</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000" b="0" i="0" u="none" strike="noStrike" kern="1200" dirty="0">
                          <a:solidFill>
                            <a:schemeClr val="tx1"/>
                          </a:solidFill>
                          <a:latin typeface="Arial" pitchFamily="34" charset="0"/>
                          <a:ea typeface="华文细黑" pitchFamily="2" charset="-122"/>
                          <a:cs typeface="Arial" pitchFamily="34" charset="0"/>
                        </a:rPr>
                        <a:t>28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000" b="0" i="0" u="none" strike="noStrike" kern="1200" dirty="0">
                          <a:solidFill>
                            <a:schemeClr val="tx1"/>
                          </a:solidFill>
                          <a:latin typeface="Arial" pitchFamily="34" charset="0"/>
                          <a:ea typeface="华文细黑" pitchFamily="2" charset="-122"/>
                          <a:cs typeface="Arial" pitchFamily="34" charset="0"/>
                        </a:rPr>
                        <a:t>5.9%</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02067">
                <a:tc>
                  <a:txBody>
                    <a:bodyPr/>
                    <a:lstStyle/>
                    <a:p>
                      <a:pPr algn="ctr" fontAlgn="ctr"/>
                      <a:r>
                        <a:rPr lang="zh-CN" altLang="en-US" sz="1000" b="1" i="0" u="none" strike="noStrike" kern="1200" dirty="0">
                          <a:solidFill>
                            <a:schemeClr val="tx1"/>
                          </a:solidFill>
                          <a:latin typeface="Times New Roman"/>
                          <a:ea typeface="华文细黑" pitchFamily="2" charset="-122"/>
                          <a:cs typeface="+mn-cs"/>
                        </a:rPr>
                        <a:t> 四川</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000" b="0" i="0" u="none" strike="noStrike" kern="1200" dirty="0">
                          <a:solidFill>
                            <a:schemeClr val="tx1"/>
                          </a:solidFill>
                          <a:latin typeface="Arial" pitchFamily="34" charset="0"/>
                          <a:ea typeface="华文细黑" pitchFamily="2" charset="-122"/>
                          <a:cs typeface="Arial" pitchFamily="34" charset="0"/>
                        </a:rPr>
                        <a:t>57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000" b="0" i="0" u="none" strike="noStrike" kern="1200" dirty="0">
                          <a:solidFill>
                            <a:schemeClr val="tx1"/>
                          </a:solidFill>
                          <a:latin typeface="Arial" pitchFamily="34" charset="0"/>
                          <a:ea typeface="华文细黑" pitchFamily="2" charset="-122"/>
                          <a:cs typeface="Arial" pitchFamily="34" charset="0"/>
                        </a:rPr>
                        <a:t>12.0%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02067">
                <a:tc>
                  <a:txBody>
                    <a:bodyPr/>
                    <a:lstStyle/>
                    <a:p>
                      <a:pPr algn="ctr" fontAlgn="ctr"/>
                      <a:r>
                        <a:rPr lang="zh-CN" altLang="en-US" sz="1000" b="1" i="0" u="none" strike="noStrike" kern="1200" dirty="0">
                          <a:solidFill>
                            <a:schemeClr val="tx1"/>
                          </a:solidFill>
                          <a:latin typeface="Times New Roman"/>
                          <a:ea typeface="华文细黑" pitchFamily="2" charset="-122"/>
                          <a:cs typeface="+mn-cs"/>
                        </a:rPr>
                        <a:t> 北京</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000" b="0" i="0" u="none" strike="noStrike" kern="1200" dirty="0">
                          <a:solidFill>
                            <a:schemeClr val="tx1"/>
                          </a:solidFill>
                          <a:latin typeface="Arial" pitchFamily="34" charset="0"/>
                          <a:ea typeface="华文细黑" pitchFamily="2" charset="-122"/>
                          <a:cs typeface="Arial" pitchFamily="34" charset="0"/>
                        </a:rPr>
                        <a:t>96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000" b="0" i="0" u="none" strike="noStrike" kern="1200" dirty="0">
                          <a:solidFill>
                            <a:schemeClr val="tx1"/>
                          </a:solidFill>
                          <a:latin typeface="Arial" pitchFamily="34" charset="0"/>
                          <a:ea typeface="华文细黑" pitchFamily="2" charset="-122"/>
                          <a:cs typeface="Arial" pitchFamily="34" charset="0"/>
                        </a:rPr>
                        <a:t>20.3%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02067">
                <a:tc>
                  <a:txBody>
                    <a:bodyPr/>
                    <a:lstStyle/>
                    <a:p>
                      <a:pPr algn="ctr" fontAlgn="ctr"/>
                      <a:r>
                        <a:rPr lang="zh-CN" altLang="en-US" sz="1000" b="1" i="0" u="none" strike="noStrike" kern="1200" dirty="0">
                          <a:solidFill>
                            <a:schemeClr val="tx1"/>
                          </a:solidFill>
                          <a:latin typeface="Times New Roman"/>
                          <a:ea typeface="华文细黑" pitchFamily="2" charset="-122"/>
                          <a:cs typeface="+mn-cs"/>
                        </a:rPr>
                        <a:t> 上海</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000" b="0" i="0" u="none" strike="noStrike" kern="1200" dirty="0">
                          <a:solidFill>
                            <a:schemeClr val="tx1"/>
                          </a:solidFill>
                          <a:latin typeface="Arial" pitchFamily="34" charset="0"/>
                          <a:ea typeface="华文细黑" pitchFamily="2" charset="-122"/>
                          <a:cs typeface="Arial" pitchFamily="34" charset="0"/>
                        </a:rPr>
                        <a:t>30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000" b="0" i="0" u="none" strike="noStrike" kern="1200" dirty="0">
                          <a:solidFill>
                            <a:schemeClr val="tx1"/>
                          </a:solidFill>
                          <a:latin typeface="Arial" pitchFamily="34" charset="0"/>
                          <a:ea typeface="华文细黑" pitchFamily="2" charset="-122"/>
                          <a:cs typeface="Arial" pitchFamily="34" charset="0"/>
                        </a:rPr>
                        <a:t>6.3%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02067">
                <a:tc>
                  <a:txBody>
                    <a:bodyPr/>
                    <a:lstStyle/>
                    <a:p>
                      <a:pPr algn="ctr" fontAlgn="ctr"/>
                      <a:r>
                        <a:rPr lang="zh-CN" altLang="en-US" sz="1000" b="1" i="0" u="none" strike="noStrike" kern="1200" dirty="0">
                          <a:solidFill>
                            <a:schemeClr val="tx1"/>
                          </a:solidFill>
                          <a:latin typeface="Times New Roman"/>
                          <a:ea typeface="华文细黑" pitchFamily="2" charset="-122"/>
                          <a:cs typeface="+mn-cs"/>
                        </a:rPr>
                        <a:t> 陕西</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000" b="0" i="0" u="none" strike="noStrike" kern="1200" dirty="0" smtClean="0">
                          <a:solidFill>
                            <a:schemeClr val="tx1"/>
                          </a:solidFill>
                          <a:latin typeface="Arial" pitchFamily="34" charset="0"/>
                          <a:ea typeface="华文细黑" pitchFamily="2" charset="-122"/>
                          <a:cs typeface="Arial" pitchFamily="34" charset="0"/>
                        </a:rPr>
                        <a:t>32</a:t>
                      </a:r>
                      <a:endParaRPr lang="en-US" altLang="zh-CN" sz="1000" b="0" i="0" u="none" strike="noStrike" kern="1200" dirty="0">
                        <a:solidFill>
                          <a:schemeClr val="tx1"/>
                        </a:solidFill>
                        <a:latin typeface="Arial" pitchFamily="34" charset="0"/>
                        <a:ea typeface="华文细黑" pitchFamily="2" charset="-122"/>
                        <a:cs typeface="Arial"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000" b="0" i="0" u="none" strike="noStrike" kern="1200" dirty="0">
                          <a:solidFill>
                            <a:schemeClr val="tx1"/>
                          </a:solidFill>
                          <a:latin typeface="Arial" pitchFamily="34" charset="0"/>
                          <a:ea typeface="华文细黑" pitchFamily="2" charset="-122"/>
                          <a:cs typeface="Arial" pitchFamily="34" charset="0"/>
                        </a:rPr>
                        <a:t>6.5%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02067">
                <a:tc>
                  <a:txBody>
                    <a:bodyPr/>
                    <a:lstStyle/>
                    <a:p>
                      <a:pPr algn="ctr" fontAlgn="ctr"/>
                      <a:r>
                        <a:rPr lang="zh-CN" altLang="en-US" sz="1000" b="1" i="0" u="none" strike="noStrike" kern="1200" dirty="0">
                          <a:solidFill>
                            <a:schemeClr val="tx1"/>
                          </a:solidFill>
                          <a:latin typeface="Times New Roman"/>
                          <a:ea typeface="华文细黑" pitchFamily="2" charset="-122"/>
                          <a:cs typeface="+mn-cs"/>
                        </a:rPr>
                        <a:t> 安徽</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000" b="0" i="0" u="none" strike="noStrike" kern="1200" dirty="0">
                          <a:solidFill>
                            <a:schemeClr val="tx1"/>
                          </a:solidFill>
                          <a:latin typeface="Arial" pitchFamily="34" charset="0"/>
                          <a:ea typeface="华文细黑" pitchFamily="2" charset="-122"/>
                          <a:cs typeface="Arial" pitchFamily="34" charset="0"/>
                        </a:rPr>
                        <a:t>18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000" b="0" i="0" u="none" strike="noStrike" kern="1200" dirty="0">
                          <a:solidFill>
                            <a:schemeClr val="tx1"/>
                          </a:solidFill>
                          <a:latin typeface="Arial" pitchFamily="34" charset="0"/>
                          <a:ea typeface="华文细黑" pitchFamily="2" charset="-122"/>
                          <a:cs typeface="Arial" pitchFamily="34" charset="0"/>
                        </a:rPr>
                        <a:t>3.8%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02067">
                <a:tc>
                  <a:txBody>
                    <a:bodyPr/>
                    <a:lstStyle/>
                    <a:p>
                      <a:pPr algn="ctr" fontAlgn="ctr"/>
                      <a:r>
                        <a:rPr lang="zh-CN" altLang="en-US" sz="1000" b="1" i="0" u="none" strike="noStrike" kern="1200" dirty="0">
                          <a:solidFill>
                            <a:schemeClr val="tx1"/>
                          </a:solidFill>
                          <a:latin typeface="Times New Roman"/>
                          <a:ea typeface="华文细黑" pitchFamily="2" charset="-122"/>
                          <a:cs typeface="+mn-cs"/>
                        </a:rPr>
                        <a:t> 湖南</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000" b="0" i="0" u="none" strike="noStrike" kern="1200" dirty="0">
                          <a:solidFill>
                            <a:schemeClr val="tx1"/>
                          </a:solidFill>
                          <a:latin typeface="Arial" pitchFamily="34" charset="0"/>
                          <a:ea typeface="华文细黑" pitchFamily="2" charset="-122"/>
                          <a:cs typeface="Arial" pitchFamily="34" charset="0"/>
                        </a:rPr>
                        <a:t>16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000" b="0" i="0" u="none" strike="noStrike" kern="1200" dirty="0">
                          <a:solidFill>
                            <a:schemeClr val="tx1"/>
                          </a:solidFill>
                          <a:latin typeface="Arial" pitchFamily="34" charset="0"/>
                          <a:ea typeface="华文细黑" pitchFamily="2" charset="-122"/>
                          <a:cs typeface="Arial" pitchFamily="34" charset="0"/>
                        </a:rPr>
                        <a:t>3.4%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02067">
                <a:tc>
                  <a:txBody>
                    <a:bodyPr/>
                    <a:lstStyle/>
                    <a:p>
                      <a:pPr algn="ctr" fontAlgn="ctr"/>
                      <a:r>
                        <a:rPr lang="zh-CN" altLang="en-US" sz="1000" b="1" i="0" u="none" strike="noStrike" kern="1200" dirty="0">
                          <a:solidFill>
                            <a:schemeClr val="tx1"/>
                          </a:solidFill>
                          <a:latin typeface="Times New Roman"/>
                          <a:ea typeface="华文细黑" pitchFamily="2" charset="-122"/>
                          <a:cs typeface="+mn-cs"/>
                        </a:rPr>
                        <a:t> 甘肃</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000" b="0" i="0" u="none" strike="noStrike" kern="1200" dirty="0">
                          <a:solidFill>
                            <a:schemeClr val="tx1"/>
                          </a:solidFill>
                          <a:latin typeface="Arial" pitchFamily="34" charset="0"/>
                          <a:ea typeface="华文细黑" pitchFamily="2" charset="-122"/>
                          <a:cs typeface="Arial" pitchFamily="34" charset="0"/>
                        </a:rPr>
                        <a:t>15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000" b="0" i="0" u="none" strike="noStrike" kern="1200" dirty="0">
                          <a:solidFill>
                            <a:schemeClr val="tx1"/>
                          </a:solidFill>
                          <a:latin typeface="Arial" pitchFamily="34" charset="0"/>
                          <a:ea typeface="华文细黑" pitchFamily="2" charset="-122"/>
                          <a:cs typeface="Arial" pitchFamily="34" charset="0"/>
                        </a:rPr>
                        <a:t>3.2%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02067">
                <a:tc>
                  <a:txBody>
                    <a:bodyPr/>
                    <a:lstStyle/>
                    <a:p>
                      <a:pPr algn="ctr" fontAlgn="ctr"/>
                      <a:r>
                        <a:rPr lang="zh-CN" altLang="en-US" sz="1000" b="1" i="0" u="none" strike="noStrike" kern="1200" dirty="0">
                          <a:solidFill>
                            <a:schemeClr val="tx1"/>
                          </a:solidFill>
                          <a:latin typeface="Times New Roman"/>
                          <a:ea typeface="华文细黑" pitchFamily="2" charset="-122"/>
                          <a:cs typeface="+mn-cs"/>
                        </a:rPr>
                        <a:t> 云南</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000" b="0" i="0" u="none" strike="noStrike" kern="1200" dirty="0">
                          <a:solidFill>
                            <a:schemeClr val="tx1"/>
                          </a:solidFill>
                          <a:latin typeface="Arial" pitchFamily="34" charset="0"/>
                          <a:ea typeface="华文细黑" pitchFamily="2" charset="-122"/>
                          <a:cs typeface="Arial" pitchFamily="34" charset="0"/>
                        </a:rPr>
                        <a:t>14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000" b="0" i="0" u="none" strike="noStrike" kern="1200" dirty="0">
                          <a:solidFill>
                            <a:schemeClr val="tx1"/>
                          </a:solidFill>
                          <a:latin typeface="Arial" pitchFamily="34" charset="0"/>
                          <a:ea typeface="华文细黑" pitchFamily="2" charset="-122"/>
                          <a:cs typeface="Arial" pitchFamily="34" charset="0"/>
                        </a:rPr>
                        <a:t>3.0%</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8" name="表格 7"/>
          <p:cNvGraphicFramePr>
            <a:graphicFrameLocks noGrp="1"/>
          </p:cNvGraphicFramePr>
          <p:nvPr/>
        </p:nvGraphicFramePr>
        <p:xfrm>
          <a:off x="3829039" y="2843215"/>
          <a:ext cx="2928958" cy="2357452"/>
        </p:xfrm>
        <a:graphic>
          <a:graphicData uri="http://schemas.openxmlformats.org/drawingml/2006/table">
            <a:tbl>
              <a:tblPr/>
              <a:tblGrid>
                <a:gridCol w="1071570"/>
                <a:gridCol w="928694"/>
                <a:gridCol w="928694"/>
              </a:tblGrid>
              <a:tr h="336782">
                <a:tc>
                  <a:txBody>
                    <a:bodyPr/>
                    <a:lstStyle/>
                    <a:p>
                      <a:pPr algn="ctr" fontAlgn="b"/>
                      <a:r>
                        <a:rPr lang="zh-CN" altLang="en-US" sz="1200" b="1" u="none" strike="noStrike" dirty="0">
                          <a:solidFill>
                            <a:schemeClr val="bg1"/>
                          </a:solidFill>
                          <a:latin typeface="微软雅黑" pitchFamily="34" charset="-122"/>
                          <a:ea typeface="微软雅黑" pitchFamily="34" charset="-122"/>
                        </a:rPr>
                        <a:t>省份</a:t>
                      </a:r>
                      <a:r>
                        <a:rPr lang="en-US" altLang="zh-CN" sz="1200" b="1" u="none" strike="noStrike" dirty="0">
                          <a:solidFill>
                            <a:schemeClr val="bg1"/>
                          </a:solidFill>
                          <a:latin typeface="微软雅黑" pitchFamily="34" charset="-122"/>
                          <a:ea typeface="微软雅黑" pitchFamily="34" charset="-122"/>
                        </a:rPr>
                        <a:t>/</a:t>
                      </a:r>
                      <a:r>
                        <a:rPr lang="zh-CN" altLang="en-US" sz="1200" b="1" u="none" strike="noStrike" dirty="0">
                          <a:solidFill>
                            <a:schemeClr val="bg1"/>
                          </a:solidFill>
                          <a:latin typeface="微软雅黑" pitchFamily="34" charset="-122"/>
                          <a:ea typeface="微软雅黑" pitchFamily="34" charset="-122"/>
                        </a:rPr>
                        <a:t>直辖市</a:t>
                      </a:r>
                      <a:endParaRPr lang="zh-CN" altLang="en-US" sz="1200" b="1" i="0" u="none" strike="noStrike" dirty="0">
                        <a:solidFill>
                          <a:schemeClr val="bg1"/>
                        </a:solidFill>
                        <a:latin typeface="微软雅黑" pitchFamily="34" charset="-122"/>
                        <a:ea typeface="微软雅黑" pitchFamily="34" charset="-122"/>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zh-CN" altLang="en-US" sz="1200" b="1" u="none" strike="noStrike" dirty="0">
                          <a:solidFill>
                            <a:schemeClr val="bg1"/>
                          </a:solidFill>
                          <a:latin typeface="微软雅黑" pitchFamily="34" charset="-122"/>
                          <a:ea typeface="微软雅黑" pitchFamily="34" charset="-122"/>
                        </a:rPr>
                        <a:t>样本量</a:t>
                      </a:r>
                      <a:endParaRPr lang="zh-CN" altLang="en-US" sz="1200" b="1" i="0" u="none" strike="noStrike" dirty="0">
                        <a:solidFill>
                          <a:schemeClr val="bg1"/>
                        </a:solidFill>
                        <a:latin typeface="微软雅黑" pitchFamily="34" charset="-122"/>
                        <a:ea typeface="微软雅黑" pitchFamily="34" charset="-122"/>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ctr" defTabSz="969963" rtl="0" eaLnBrk="1" fontAlgn="ctr" latinLnBrk="0" hangingPunct="1">
                        <a:lnSpc>
                          <a:spcPts val="1400"/>
                        </a:lnSpc>
                        <a:spcBef>
                          <a:spcPct val="0"/>
                        </a:spcBef>
                        <a:spcAft>
                          <a:spcPct val="0"/>
                        </a:spcAft>
                        <a:buClrTx/>
                        <a:buSzTx/>
                        <a:buFontTx/>
                        <a:buNone/>
                        <a:tabLst/>
                      </a:pPr>
                      <a:r>
                        <a:rPr kumimoji="0" lang="zh-CN" altLang="en-US" sz="1200" b="1" i="0" u="none" strike="noStrike" cap="none" normalizeH="0" baseline="0" dirty="0" smtClean="0">
                          <a:ln>
                            <a:noFill/>
                          </a:ln>
                          <a:solidFill>
                            <a:schemeClr val="bg1"/>
                          </a:solidFill>
                          <a:effectLst/>
                          <a:latin typeface="Arial" charset="0"/>
                          <a:ea typeface="华文细黑" pitchFamily="2" charset="-122"/>
                        </a:rPr>
                        <a:t>比例（</a:t>
                      </a:r>
                      <a:r>
                        <a:rPr kumimoji="0" lang="en-US" altLang="zh-CN" sz="1200" b="1" i="0" u="none" strike="noStrike" cap="none" normalizeH="0" baseline="0" dirty="0" smtClean="0">
                          <a:ln>
                            <a:noFill/>
                          </a:ln>
                          <a:solidFill>
                            <a:schemeClr val="bg1"/>
                          </a:solidFill>
                          <a:effectLst/>
                          <a:latin typeface="Arial" charset="0"/>
                          <a:ea typeface="华文细黑" pitchFamily="2" charset="-122"/>
                        </a:rPr>
                        <a:t>%</a:t>
                      </a:r>
                      <a:r>
                        <a:rPr kumimoji="0" lang="zh-CN" altLang="en-US" sz="1200" b="1" i="0" u="none" strike="noStrike" cap="none" normalizeH="0" baseline="0" dirty="0" smtClean="0">
                          <a:ln>
                            <a:noFill/>
                          </a:ln>
                          <a:solidFill>
                            <a:schemeClr val="bg1"/>
                          </a:solidFill>
                          <a:effectLst/>
                          <a:latin typeface="Arial" charset="0"/>
                          <a:ea typeface="华文细黑" pitchFamily="2" charset="-122"/>
                        </a:rPr>
                        <a:t>）</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02067">
                <a:tc>
                  <a:txBody>
                    <a:bodyPr/>
                    <a:lstStyle/>
                    <a:p>
                      <a:pPr marL="0" algn="ctr" defTabSz="914400" rtl="0" eaLnBrk="1" fontAlgn="ctr" latinLnBrk="0" hangingPunct="1"/>
                      <a:r>
                        <a:rPr lang="zh-CN" altLang="en-US" sz="1000" b="1" i="0" u="none" strike="noStrike" kern="1200" dirty="0">
                          <a:solidFill>
                            <a:schemeClr val="tx1"/>
                          </a:solidFill>
                          <a:latin typeface="Times New Roman"/>
                          <a:ea typeface="华文细黑" pitchFamily="2" charset="-122"/>
                          <a:cs typeface="+mn-cs"/>
                        </a:rPr>
                        <a:t> 重庆</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13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2.7%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02067">
                <a:tc>
                  <a:txBody>
                    <a:bodyPr/>
                    <a:lstStyle/>
                    <a:p>
                      <a:pPr marL="0" algn="ctr" defTabSz="914400" rtl="0" eaLnBrk="1" fontAlgn="ctr" latinLnBrk="0" hangingPunct="1"/>
                      <a:r>
                        <a:rPr lang="zh-CN" altLang="en-US" sz="1000" b="1" i="0" u="none" strike="noStrike" kern="1200" dirty="0">
                          <a:solidFill>
                            <a:schemeClr val="tx1"/>
                          </a:solidFill>
                          <a:latin typeface="Times New Roman"/>
                          <a:ea typeface="华文细黑" pitchFamily="2" charset="-122"/>
                          <a:cs typeface="+mn-cs"/>
                        </a:rPr>
                        <a:t> 广西</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13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2.7%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02067">
                <a:tc>
                  <a:txBody>
                    <a:bodyPr/>
                    <a:lstStyle/>
                    <a:p>
                      <a:pPr marL="0" algn="ctr" defTabSz="914400" rtl="0" eaLnBrk="1" fontAlgn="ctr" latinLnBrk="0" hangingPunct="1"/>
                      <a:r>
                        <a:rPr lang="zh-CN" altLang="en-US" sz="1000" b="1" i="0" u="none" strike="noStrike" kern="1200" dirty="0">
                          <a:solidFill>
                            <a:schemeClr val="tx1"/>
                          </a:solidFill>
                          <a:latin typeface="Times New Roman"/>
                          <a:ea typeface="华文细黑" pitchFamily="2" charset="-122"/>
                          <a:cs typeface="+mn-cs"/>
                        </a:rPr>
                        <a:t> 贵州</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11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2.3%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02067">
                <a:tc>
                  <a:txBody>
                    <a:bodyPr/>
                    <a:lstStyle/>
                    <a:p>
                      <a:pPr marL="0" algn="ctr" defTabSz="914400" rtl="0" eaLnBrk="1" fontAlgn="ctr" latinLnBrk="0" hangingPunct="1"/>
                      <a:r>
                        <a:rPr lang="zh-CN" altLang="en-US" sz="1000" b="1" i="0" u="none" strike="noStrike" kern="1200" dirty="0">
                          <a:solidFill>
                            <a:schemeClr val="tx1"/>
                          </a:solidFill>
                          <a:latin typeface="Times New Roman"/>
                          <a:ea typeface="华文细黑" pitchFamily="2" charset="-122"/>
                          <a:cs typeface="+mn-cs"/>
                        </a:rPr>
                        <a:t> 河南</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11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2.3%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02067">
                <a:tc>
                  <a:txBody>
                    <a:bodyPr/>
                    <a:lstStyle/>
                    <a:p>
                      <a:pPr marL="0" algn="ctr" defTabSz="914400" rtl="0" eaLnBrk="1" fontAlgn="ctr" latinLnBrk="0" hangingPunct="1"/>
                      <a:r>
                        <a:rPr lang="zh-CN" altLang="en-US" sz="1000" b="1" i="0" u="none" strike="noStrike" kern="1200" dirty="0">
                          <a:solidFill>
                            <a:schemeClr val="tx1"/>
                          </a:solidFill>
                          <a:latin typeface="Times New Roman"/>
                          <a:ea typeface="华文细黑" pitchFamily="2" charset="-122"/>
                          <a:cs typeface="+mn-cs"/>
                        </a:rPr>
                        <a:t> 青海</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11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2.3%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02067">
                <a:tc>
                  <a:txBody>
                    <a:bodyPr/>
                    <a:lstStyle/>
                    <a:p>
                      <a:pPr marL="0" algn="ctr" defTabSz="914400" rtl="0" eaLnBrk="1" fontAlgn="ctr" latinLnBrk="0" hangingPunct="1"/>
                      <a:r>
                        <a:rPr lang="zh-CN" altLang="en-US" sz="1000" b="1" i="0" u="none" strike="noStrike" kern="1200" dirty="0">
                          <a:solidFill>
                            <a:schemeClr val="tx1"/>
                          </a:solidFill>
                          <a:latin typeface="Times New Roman"/>
                          <a:ea typeface="华文细黑" pitchFamily="2" charset="-122"/>
                          <a:cs typeface="+mn-cs"/>
                        </a:rPr>
                        <a:t> 内蒙古</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9</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1.9%</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02067">
                <a:tc>
                  <a:txBody>
                    <a:bodyPr/>
                    <a:lstStyle/>
                    <a:p>
                      <a:pPr marL="0" algn="ctr" defTabSz="914400" rtl="0" eaLnBrk="1" fontAlgn="ctr" latinLnBrk="0" hangingPunct="1"/>
                      <a:r>
                        <a:rPr lang="zh-CN" altLang="en-US" sz="1000" b="1" i="0" u="none" strike="noStrike" kern="1200" dirty="0">
                          <a:solidFill>
                            <a:schemeClr val="tx1"/>
                          </a:solidFill>
                          <a:latin typeface="Times New Roman"/>
                          <a:ea typeface="华文细黑" pitchFamily="2" charset="-122"/>
                          <a:cs typeface="+mn-cs"/>
                        </a:rPr>
                        <a:t> 福建</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7</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1.5%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02067">
                <a:tc>
                  <a:txBody>
                    <a:bodyPr/>
                    <a:lstStyle/>
                    <a:p>
                      <a:pPr marL="0" algn="ctr" defTabSz="914400" rtl="0" eaLnBrk="1" fontAlgn="ctr" latinLnBrk="0" hangingPunct="1"/>
                      <a:r>
                        <a:rPr lang="zh-CN" altLang="en-US" sz="1000" b="1" i="0" u="none" strike="noStrike" kern="1200" dirty="0">
                          <a:solidFill>
                            <a:schemeClr val="tx1"/>
                          </a:solidFill>
                          <a:latin typeface="Times New Roman"/>
                          <a:ea typeface="华文细黑" pitchFamily="2" charset="-122"/>
                          <a:cs typeface="+mn-cs"/>
                        </a:rPr>
                        <a:t> 新疆</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1.3%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02067">
                <a:tc>
                  <a:txBody>
                    <a:bodyPr/>
                    <a:lstStyle/>
                    <a:p>
                      <a:pPr marL="0" algn="ctr" defTabSz="914400" rtl="0" eaLnBrk="1" fontAlgn="ctr" latinLnBrk="0" hangingPunct="1"/>
                      <a:r>
                        <a:rPr lang="zh-CN" altLang="en-US" sz="1000" b="1" i="0" u="none" strike="noStrike" kern="1200" dirty="0">
                          <a:solidFill>
                            <a:schemeClr val="tx1"/>
                          </a:solidFill>
                          <a:latin typeface="Times New Roman"/>
                          <a:ea typeface="华文细黑" pitchFamily="2" charset="-122"/>
                          <a:cs typeface="+mn-cs"/>
                        </a:rPr>
                        <a:t> 浙江</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1.3%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02067">
                <a:tc>
                  <a:txBody>
                    <a:bodyPr/>
                    <a:lstStyle/>
                    <a:p>
                      <a:pPr marL="0" algn="ctr" defTabSz="914400" rtl="0" eaLnBrk="1" fontAlgn="ctr" latinLnBrk="0" hangingPunct="1"/>
                      <a:r>
                        <a:rPr lang="zh-CN" altLang="en-US" sz="1000" b="1" i="0" u="none" strike="noStrike" kern="1200" dirty="0">
                          <a:solidFill>
                            <a:schemeClr val="tx1"/>
                          </a:solidFill>
                          <a:latin typeface="Times New Roman"/>
                          <a:ea typeface="华文细黑" pitchFamily="2" charset="-122"/>
                          <a:cs typeface="+mn-cs"/>
                        </a:rPr>
                        <a:t> 江西</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1.3%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9" name="表格 8"/>
          <p:cNvGraphicFramePr>
            <a:graphicFrameLocks noGrp="1"/>
          </p:cNvGraphicFramePr>
          <p:nvPr/>
        </p:nvGraphicFramePr>
        <p:xfrm>
          <a:off x="7043749" y="2843215"/>
          <a:ext cx="2928958" cy="2357452"/>
        </p:xfrm>
        <a:graphic>
          <a:graphicData uri="http://schemas.openxmlformats.org/drawingml/2006/table">
            <a:tbl>
              <a:tblPr/>
              <a:tblGrid>
                <a:gridCol w="1071570"/>
                <a:gridCol w="928694"/>
                <a:gridCol w="928694"/>
              </a:tblGrid>
              <a:tr h="336782">
                <a:tc>
                  <a:txBody>
                    <a:bodyPr/>
                    <a:lstStyle/>
                    <a:p>
                      <a:pPr algn="ctr" fontAlgn="b"/>
                      <a:r>
                        <a:rPr lang="zh-CN" altLang="en-US" sz="1200" b="1" u="none" strike="noStrike" dirty="0">
                          <a:solidFill>
                            <a:schemeClr val="bg1"/>
                          </a:solidFill>
                          <a:latin typeface="微软雅黑" pitchFamily="34" charset="-122"/>
                          <a:ea typeface="微软雅黑" pitchFamily="34" charset="-122"/>
                        </a:rPr>
                        <a:t>省份</a:t>
                      </a:r>
                      <a:r>
                        <a:rPr lang="en-US" altLang="zh-CN" sz="1200" b="1" u="none" strike="noStrike" dirty="0">
                          <a:solidFill>
                            <a:schemeClr val="bg1"/>
                          </a:solidFill>
                          <a:latin typeface="微软雅黑" pitchFamily="34" charset="-122"/>
                          <a:ea typeface="微软雅黑" pitchFamily="34" charset="-122"/>
                        </a:rPr>
                        <a:t>/</a:t>
                      </a:r>
                      <a:r>
                        <a:rPr lang="zh-CN" altLang="en-US" sz="1200" b="1" u="none" strike="noStrike" dirty="0">
                          <a:solidFill>
                            <a:schemeClr val="bg1"/>
                          </a:solidFill>
                          <a:latin typeface="微软雅黑" pitchFamily="34" charset="-122"/>
                          <a:ea typeface="微软雅黑" pitchFamily="34" charset="-122"/>
                        </a:rPr>
                        <a:t>直辖市</a:t>
                      </a:r>
                      <a:endParaRPr lang="zh-CN" altLang="en-US" sz="1200" b="1" i="0" u="none" strike="noStrike" dirty="0">
                        <a:solidFill>
                          <a:schemeClr val="bg1"/>
                        </a:solidFill>
                        <a:latin typeface="微软雅黑" pitchFamily="34" charset="-122"/>
                        <a:ea typeface="微软雅黑" pitchFamily="34" charset="-122"/>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fontAlgn="b"/>
                      <a:r>
                        <a:rPr lang="zh-CN" altLang="en-US" sz="1200" b="1" u="none" strike="noStrike" dirty="0">
                          <a:solidFill>
                            <a:schemeClr val="bg1"/>
                          </a:solidFill>
                          <a:latin typeface="微软雅黑" pitchFamily="34" charset="-122"/>
                          <a:ea typeface="微软雅黑" pitchFamily="34" charset="-122"/>
                        </a:rPr>
                        <a:t>样本量</a:t>
                      </a:r>
                      <a:endParaRPr lang="zh-CN" altLang="en-US" sz="1200" b="1" i="0" u="none" strike="noStrike" dirty="0">
                        <a:solidFill>
                          <a:schemeClr val="bg1"/>
                        </a:solidFill>
                        <a:latin typeface="微软雅黑" pitchFamily="34" charset="-122"/>
                        <a:ea typeface="微软雅黑" pitchFamily="34" charset="-122"/>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ctr" defTabSz="969963" rtl="0" eaLnBrk="1" fontAlgn="ctr" latinLnBrk="0" hangingPunct="1">
                        <a:lnSpc>
                          <a:spcPts val="1400"/>
                        </a:lnSpc>
                        <a:spcBef>
                          <a:spcPct val="0"/>
                        </a:spcBef>
                        <a:spcAft>
                          <a:spcPct val="0"/>
                        </a:spcAft>
                        <a:buClrTx/>
                        <a:buSzTx/>
                        <a:buFontTx/>
                        <a:buNone/>
                        <a:tabLst/>
                      </a:pPr>
                      <a:r>
                        <a:rPr kumimoji="0" lang="zh-CN" altLang="en-US" sz="1200" b="1" i="0" u="none" strike="noStrike" cap="none" normalizeH="0" baseline="0" dirty="0" smtClean="0">
                          <a:ln>
                            <a:noFill/>
                          </a:ln>
                          <a:solidFill>
                            <a:schemeClr val="bg1"/>
                          </a:solidFill>
                          <a:effectLst/>
                          <a:latin typeface="Arial" charset="0"/>
                          <a:ea typeface="华文细黑" pitchFamily="2" charset="-122"/>
                        </a:rPr>
                        <a:t>比例（</a:t>
                      </a:r>
                      <a:r>
                        <a:rPr kumimoji="0" lang="en-US" altLang="zh-CN" sz="1200" b="1" i="0" u="none" strike="noStrike" cap="none" normalizeH="0" baseline="0" dirty="0" smtClean="0">
                          <a:ln>
                            <a:noFill/>
                          </a:ln>
                          <a:solidFill>
                            <a:schemeClr val="bg1"/>
                          </a:solidFill>
                          <a:effectLst/>
                          <a:latin typeface="Arial" charset="0"/>
                          <a:ea typeface="华文细黑" pitchFamily="2" charset="-122"/>
                        </a:rPr>
                        <a:t>%</a:t>
                      </a:r>
                      <a:r>
                        <a:rPr kumimoji="0" lang="zh-CN" altLang="en-US" sz="1200" b="1" i="0" u="none" strike="noStrike" cap="none" normalizeH="0" baseline="0" dirty="0" smtClean="0">
                          <a:ln>
                            <a:noFill/>
                          </a:ln>
                          <a:solidFill>
                            <a:schemeClr val="bg1"/>
                          </a:solidFill>
                          <a:effectLst/>
                          <a:latin typeface="Arial" charset="0"/>
                          <a:ea typeface="华文细黑" pitchFamily="2" charset="-122"/>
                        </a:rPr>
                        <a:t>）</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r>
              <a:tr h="202067">
                <a:tc>
                  <a:txBody>
                    <a:bodyPr/>
                    <a:lstStyle/>
                    <a:p>
                      <a:pPr marL="0" algn="ctr" defTabSz="914400" rtl="0" eaLnBrk="1" fontAlgn="ctr" latinLnBrk="0" hangingPunct="1"/>
                      <a:r>
                        <a:rPr lang="zh-CN" altLang="en-US" sz="1000" b="1" i="0" u="none" strike="noStrike" kern="1200" dirty="0">
                          <a:solidFill>
                            <a:schemeClr val="tx1"/>
                          </a:solidFill>
                          <a:latin typeface="Times New Roman"/>
                          <a:ea typeface="华文细黑" pitchFamily="2" charset="-122"/>
                          <a:cs typeface="+mn-cs"/>
                        </a:rPr>
                        <a:t> 河北</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5</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1.1%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02067">
                <a:tc>
                  <a:txBody>
                    <a:bodyPr/>
                    <a:lstStyle/>
                    <a:p>
                      <a:pPr marL="0" algn="ctr" defTabSz="914400" rtl="0" eaLnBrk="1" fontAlgn="ctr" latinLnBrk="0" hangingPunct="1"/>
                      <a:r>
                        <a:rPr lang="zh-CN" altLang="en-US" sz="1000" b="1" i="0" u="none" strike="noStrike" kern="1200" dirty="0">
                          <a:solidFill>
                            <a:schemeClr val="tx1"/>
                          </a:solidFill>
                          <a:latin typeface="Times New Roman"/>
                          <a:ea typeface="华文细黑" pitchFamily="2" charset="-122"/>
                          <a:cs typeface="+mn-cs"/>
                        </a:rPr>
                        <a:t> 吉林</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0.8%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02067">
                <a:tc>
                  <a:txBody>
                    <a:bodyPr/>
                    <a:lstStyle/>
                    <a:p>
                      <a:pPr marL="0" algn="ctr" defTabSz="914400" rtl="0" eaLnBrk="1" fontAlgn="ctr" latinLnBrk="0" hangingPunct="1"/>
                      <a:r>
                        <a:rPr lang="zh-CN" altLang="en-US" sz="1000" b="1" i="0" u="none" strike="noStrike" kern="1200" dirty="0">
                          <a:solidFill>
                            <a:schemeClr val="tx1"/>
                          </a:solidFill>
                          <a:latin typeface="Times New Roman"/>
                          <a:ea typeface="华文细黑" pitchFamily="2" charset="-122"/>
                          <a:cs typeface="+mn-cs"/>
                        </a:rPr>
                        <a:t> 山东</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0.8%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02067">
                <a:tc>
                  <a:txBody>
                    <a:bodyPr/>
                    <a:lstStyle/>
                    <a:p>
                      <a:pPr marL="0" algn="ctr" defTabSz="914400" rtl="0" eaLnBrk="1" fontAlgn="ctr" latinLnBrk="0" hangingPunct="1"/>
                      <a:r>
                        <a:rPr lang="zh-CN" altLang="en-US" sz="1000" b="1" i="0" u="none" strike="noStrike" kern="1200" dirty="0">
                          <a:solidFill>
                            <a:schemeClr val="tx1"/>
                          </a:solidFill>
                          <a:latin typeface="Times New Roman"/>
                          <a:ea typeface="华文细黑" pitchFamily="2" charset="-122"/>
                          <a:cs typeface="+mn-cs"/>
                        </a:rPr>
                        <a:t> 宁夏</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4</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0.8%</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02067">
                <a:tc>
                  <a:txBody>
                    <a:bodyPr/>
                    <a:lstStyle/>
                    <a:p>
                      <a:pPr marL="0" algn="ctr" defTabSz="914400" rtl="0" eaLnBrk="1" fontAlgn="ctr" latinLnBrk="0" hangingPunct="1"/>
                      <a:r>
                        <a:rPr lang="zh-CN" altLang="en-US" sz="1000" b="1" i="0" u="none" strike="noStrike" kern="1200" dirty="0">
                          <a:solidFill>
                            <a:schemeClr val="tx1"/>
                          </a:solidFill>
                          <a:latin typeface="Times New Roman"/>
                          <a:ea typeface="华文细黑" pitchFamily="2" charset="-122"/>
                          <a:cs typeface="+mn-cs"/>
                        </a:rPr>
                        <a:t> 辽宁</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0.6%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02067">
                <a:tc>
                  <a:txBody>
                    <a:bodyPr/>
                    <a:lstStyle/>
                    <a:p>
                      <a:pPr marL="0" algn="ctr" defTabSz="914400" rtl="0" eaLnBrk="1" fontAlgn="ctr" latinLnBrk="0" hangingPunct="1"/>
                      <a:r>
                        <a:rPr lang="zh-CN" altLang="en-US" sz="1000" b="1" i="0" u="none" strike="noStrike" kern="1200" dirty="0">
                          <a:solidFill>
                            <a:schemeClr val="tx1"/>
                          </a:solidFill>
                          <a:latin typeface="Times New Roman"/>
                          <a:ea typeface="华文细黑" pitchFamily="2" charset="-122"/>
                          <a:cs typeface="+mn-cs"/>
                        </a:rPr>
                        <a:t> 湖北</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0.6%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02067">
                <a:tc>
                  <a:txBody>
                    <a:bodyPr/>
                    <a:lstStyle/>
                    <a:p>
                      <a:pPr marL="0" algn="ctr" defTabSz="914400" rtl="0" eaLnBrk="1" fontAlgn="ctr" latinLnBrk="0" hangingPunct="1"/>
                      <a:r>
                        <a:rPr lang="zh-CN" altLang="en-US" sz="1000" b="1" i="0" u="none" strike="noStrike" kern="1200" dirty="0">
                          <a:solidFill>
                            <a:schemeClr val="tx1"/>
                          </a:solidFill>
                          <a:latin typeface="Times New Roman"/>
                          <a:ea typeface="华文细黑" pitchFamily="2" charset="-122"/>
                          <a:cs typeface="+mn-cs"/>
                        </a:rPr>
                        <a:t> 西藏</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0.6%</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02067">
                <a:tc>
                  <a:txBody>
                    <a:bodyPr/>
                    <a:lstStyle/>
                    <a:p>
                      <a:pPr marL="0" algn="ctr" defTabSz="914400" rtl="0" eaLnBrk="1" fontAlgn="ctr" latinLnBrk="0" hangingPunct="1"/>
                      <a:r>
                        <a:rPr lang="zh-CN" altLang="en-US" sz="1000" b="1" i="0" u="none" strike="noStrike" kern="1200" dirty="0">
                          <a:solidFill>
                            <a:schemeClr val="tx1"/>
                          </a:solidFill>
                          <a:latin typeface="Times New Roman"/>
                          <a:ea typeface="华文细黑" pitchFamily="2" charset="-122"/>
                          <a:cs typeface="+mn-cs"/>
                        </a:rPr>
                        <a:t> 天津</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0.2%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02067">
                <a:tc>
                  <a:txBody>
                    <a:bodyPr/>
                    <a:lstStyle/>
                    <a:p>
                      <a:pPr marL="0" algn="ctr" defTabSz="914400" rtl="0" eaLnBrk="1" fontAlgn="ctr" latinLnBrk="0" hangingPunct="1"/>
                      <a:r>
                        <a:rPr lang="zh-CN" altLang="en-US" sz="1000" b="1" i="0" u="none" strike="noStrike" kern="1200" dirty="0">
                          <a:solidFill>
                            <a:schemeClr val="tx1"/>
                          </a:solidFill>
                          <a:latin typeface="Times New Roman"/>
                          <a:ea typeface="华文细黑" pitchFamily="2" charset="-122"/>
                          <a:cs typeface="+mn-cs"/>
                        </a:rPr>
                        <a:t> 黑龙江</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0.2%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r h="202067">
                <a:tc>
                  <a:txBody>
                    <a:bodyPr/>
                    <a:lstStyle/>
                    <a:p>
                      <a:pPr marL="0" algn="ctr" defTabSz="914400" rtl="0" eaLnBrk="1" fontAlgn="ctr" latinLnBrk="0" hangingPunct="1"/>
                      <a:r>
                        <a:rPr lang="zh-CN" altLang="en-US" sz="1000" b="1" i="0" u="none" strike="noStrike" kern="1200" dirty="0">
                          <a:solidFill>
                            <a:schemeClr val="tx1"/>
                          </a:solidFill>
                          <a:latin typeface="Times New Roman"/>
                          <a:ea typeface="华文细黑" pitchFamily="2" charset="-122"/>
                          <a:cs typeface="+mn-cs"/>
                        </a:rPr>
                        <a:t> 海南</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1</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0.2%</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1" name="Group 143"/>
          <p:cNvGraphicFramePr>
            <a:graphicFrameLocks noGrp="1"/>
          </p:cNvGraphicFramePr>
          <p:nvPr/>
        </p:nvGraphicFramePr>
        <p:xfrm>
          <a:off x="685767" y="1128701"/>
          <a:ext cx="3896618" cy="1143008"/>
        </p:xfrm>
        <a:graphic>
          <a:graphicData uri="http://schemas.openxmlformats.org/drawingml/2006/table">
            <a:tbl>
              <a:tblPr/>
              <a:tblGrid>
                <a:gridCol w="1233929"/>
                <a:gridCol w="1415771"/>
                <a:gridCol w="1246918"/>
              </a:tblGrid>
              <a:tr h="198867">
                <a:tc>
                  <a:txBody>
                    <a:bodyPr/>
                    <a:lstStyle/>
                    <a:p>
                      <a:pPr marL="0" marR="0" lvl="0" indent="0" algn="ctr" defTabSz="969963" rtl="0" eaLnBrk="1" fontAlgn="ctr" latinLnBrk="0" hangingPunct="1">
                        <a:lnSpc>
                          <a:spcPts val="22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bg1"/>
                        </a:solidFill>
                        <a:effectLst/>
                        <a:latin typeface="Arial" charset="0"/>
                        <a:ea typeface="华文细黑" pitchFamily="2" charset="-122"/>
                      </a:endParaRPr>
                    </a:p>
                  </a:txBody>
                  <a:tcPr marL="7271" marR="7271" marT="5453" marB="0"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190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69963" rtl="0" eaLnBrk="1" fontAlgn="ctr" latinLnBrk="0" hangingPunct="1">
                        <a:lnSpc>
                          <a:spcPts val="1400"/>
                        </a:lnSpc>
                        <a:spcBef>
                          <a:spcPct val="0"/>
                        </a:spcBef>
                        <a:spcAft>
                          <a:spcPct val="0"/>
                        </a:spcAft>
                        <a:buClrTx/>
                        <a:buSzTx/>
                        <a:buFontTx/>
                        <a:buNone/>
                        <a:tabLst/>
                      </a:pPr>
                      <a:r>
                        <a:rPr kumimoji="0" lang="zh-CN" altLang="en-US" sz="1200" b="1" i="0" u="none" strike="noStrike" cap="none" normalizeH="0" baseline="0" dirty="0" smtClean="0">
                          <a:ln>
                            <a:noFill/>
                          </a:ln>
                          <a:solidFill>
                            <a:schemeClr val="bg1"/>
                          </a:solidFill>
                          <a:effectLst/>
                          <a:latin typeface="Arial" charset="0"/>
                          <a:ea typeface="华文细黑" pitchFamily="2" charset="-122"/>
                        </a:rPr>
                        <a:t>样本量</a:t>
                      </a:r>
                    </a:p>
                  </a:txBody>
                  <a:tcPr marL="7271" marR="7271" marT="5453"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190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69963" rtl="0" eaLnBrk="1" fontAlgn="ctr" latinLnBrk="0" hangingPunct="1">
                        <a:lnSpc>
                          <a:spcPts val="1400"/>
                        </a:lnSpc>
                        <a:spcBef>
                          <a:spcPct val="0"/>
                        </a:spcBef>
                        <a:spcAft>
                          <a:spcPct val="0"/>
                        </a:spcAft>
                        <a:buClrTx/>
                        <a:buSzTx/>
                        <a:buFontTx/>
                        <a:buNone/>
                        <a:tabLst/>
                      </a:pPr>
                      <a:r>
                        <a:rPr kumimoji="0" lang="zh-CN" altLang="en-US" sz="1200" b="1" i="0" u="none" strike="noStrike" cap="none" normalizeH="0" baseline="0" dirty="0" smtClean="0">
                          <a:ln>
                            <a:noFill/>
                          </a:ln>
                          <a:solidFill>
                            <a:schemeClr val="bg1"/>
                          </a:solidFill>
                          <a:effectLst/>
                          <a:latin typeface="Arial" charset="0"/>
                          <a:ea typeface="华文细黑" pitchFamily="2" charset="-122"/>
                        </a:rPr>
                        <a:t>比例（</a:t>
                      </a:r>
                      <a:r>
                        <a:rPr kumimoji="0" lang="en-US" altLang="zh-CN" sz="1200" b="1" i="0" u="none" strike="noStrike" cap="none" normalizeH="0" baseline="0" dirty="0" smtClean="0">
                          <a:ln>
                            <a:noFill/>
                          </a:ln>
                          <a:solidFill>
                            <a:schemeClr val="bg1"/>
                          </a:solidFill>
                          <a:effectLst/>
                          <a:latin typeface="Arial" charset="0"/>
                          <a:ea typeface="华文细黑" pitchFamily="2" charset="-122"/>
                        </a:rPr>
                        <a:t>%</a:t>
                      </a:r>
                      <a:r>
                        <a:rPr kumimoji="0" lang="zh-CN" altLang="en-US" sz="1200" b="1" i="0" u="none" strike="noStrike" cap="none" normalizeH="0" baseline="0" dirty="0" smtClean="0">
                          <a:ln>
                            <a:noFill/>
                          </a:ln>
                          <a:solidFill>
                            <a:schemeClr val="bg1"/>
                          </a:solidFill>
                          <a:effectLst/>
                          <a:latin typeface="Arial" charset="0"/>
                          <a:ea typeface="华文细黑" pitchFamily="2" charset="-122"/>
                        </a:rPr>
                        <a:t>）</a:t>
                      </a:r>
                    </a:p>
                  </a:txBody>
                  <a:tcPr marL="7271" marR="7271" marT="5453" marB="0" anchor="ctr" horzOverflow="overflow">
                    <a:lnL w="6350" cap="flat" cmpd="sng" algn="ctr">
                      <a:solidFill>
                        <a:srgbClr val="C0C0C0"/>
                      </a:solidFill>
                      <a:prstDash val="solid"/>
                      <a:round/>
                      <a:headEnd type="none" w="med" len="med"/>
                      <a:tailEnd type="none" w="med" len="med"/>
                    </a:lnL>
                    <a:lnR w="19050" cap="flat" cmpd="sng" algn="ctr">
                      <a:solidFill>
                        <a:srgbClr val="C0C0C0"/>
                      </a:solidFill>
                      <a:prstDash val="solid"/>
                      <a:round/>
                      <a:headEnd type="none" w="med" len="med"/>
                      <a:tailEnd type="none" w="med" len="med"/>
                    </a:lnR>
                    <a:lnT w="190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65000"/>
                      </a:schemeClr>
                    </a:solidFill>
                  </a:tcPr>
                </a:tc>
              </a:tr>
              <a:tr h="215213">
                <a:tc>
                  <a:txBody>
                    <a:bodyPr/>
                    <a:lstStyle/>
                    <a:p>
                      <a:pPr algn="ctr" fontAlgn="ctr"/>
                      <a:r>
                        <a:rPr lang="zh-CN" altLang="en-US" sz="1000" b="1" i="0" u="none" strike="noStrike" dirty="0">
                          <a:solidFill>
                            <a:schemeClr val="tx1"/>
                          </a:solidFill>
                          <a:latin typeface="Times New Roman"/>
                          <a:ea typeface="华文细黑" pitchFamily="2" charset="-122"/>
                        </a:rPr>
                        <a:t> 高层管理</a:t>
                      </a:r>
                      <a:r>
                        <a:rPr lang="zh-CN" altLang="en-US" sz="1000" b="1" i="0" u="none" strike="noStrike" dirty="0" smtClean="0">
                          <a:solidFill>
                            <a:schemeClr val="tx1"/>
                          </a:solidFill>
                          <a:latin typeface="Times New Roman"/>
                          <a:ea typeface="华文细黑" pitchFamily="2" charset="-122"/>
                        </a:rPr>
                        <a:t>者</a:t>
                      </a:r>
                      <a:endParaRPr lang="zh-CN" altLang="en-US" sz="1000" b="1" i="0" u="none" strike="noStrike" dirty="0">
                        <a:solidFill>
                          <a:schemeClr val="tx1"/>
                        </a:solidFill>
                        <a:latin typeface="Times New Roman"/>
                        <a:ea typeface="华文细黑" pitchFamily="2" charset="-122"/>
                      </a:endParaRPr>
                    </a:p>
                  </a:txBody>
                  <a:tcPr marL="10391" marR="10391"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152</a:t>
                      </a:r>
                    </a:p>
                  </a:txBody>
                  <a:tcPr marL="10391" marR="10391"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32.1</a:t>
                      </a:r>
                    </a:p>
                  </a:txBody>
                  <a:tcPr marL="10391" marR="10391" marT="9525" marB="0" anchor="ctr">
                    <a:lnL w="6350" cap="flat" cmpd="sng" algn="ctr">
                      <a:solidFill>
                        <a:srgbClr val="C0C0C0"/>
                      </a:solidFill>
                      <a:prstDash val="solid"/>
                      <a:round/>
                      <a:headEnd type="none" w="med" len="med"/>
                      <a:tailEnd type="none" w="med" len="med"/>
                    </a:lnL>
                    <a:lnR w="190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r h="214314">
                <a:tc>
                  <a:txBody>
                    <a:bodyPr/>
                    <a:lstStyle/>
                    <a:p>
                      <a:pPr algn="ctr" fontAlgn="ctr"/>
                      <a:r>
                        <a:rPr lang="zh-CN" altLang="en-US" sz="1000" b="1" i="0" u="none" strike="noStrike" dirty="0">
                          <a:solidFill>
                            <a:schemeClr val="tx1"/>
                          </a:solidFill>
                          <a:latin typeface="Times New Roman"/>
                          <a:ea typeface="华文细黑" pitchFamily="2" charset="-122"/>
                        </a:rPr>
                        <a:t> 中层管理</a:t>
                      </a:r>
                      <a:r>
                        <a:rPr lang="zh-CN" altLang="en-US" sz="1000" b="1" i="0" u="none" strike="noStrike" dirty="0" smtClean="0">
                          <a:solidFill>
                            <a:schemeClr val="tx1"/>
                          </a:solidFill>
                          <a:latin typeface="Times New Roman"/>
                          <a:ea typeface="华文细黑" pitchFamily="2" charset="-122"/>
                        </a:rPr>
                        <a:t>者</a:t>
                      </a:r>
                      <a:endParaRPr lang="zh-CN" altLang="en-US" sz="1000" b="1" i="0" u="none" strike="noStrike" dirty="0">
                        <a:solidFill>
                          <a:schemeClr val="tx1"/>
                        </a:solidFill>
                        <a:latin typeface="Times New Roman"/>
                        <a:ea typeface="华文细黑" pitchFamily="2" charset="-122"/>
                      </a:endParaRPr>
                    </a:p>
                  </a:txBody>
                  <a:tcPr marL="10391" marR="10391"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167</a:t>
                      </a:r>
                    </a:p>
                  </a:txBody>
                  <a:tcPr marL="10391" marR="10391"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35.2</a:t>
                      </a:r>
                    </a:p>
                  </a:txBody>
                  <a:tcPr marL="10391" marR="10391" marT="9525" marB="0" anchor="ctr">
                    <a:lnL w="6350" cap="flat" cmpd="sng" algn="ctr">
                      <a:solidFill>
                        <a:srgbClr val="C0C0C0"/>
                      </a:solidFill>
                      <a:prstDash val="solid"/>
                      <a:round/>
                      <a:headEnd type="none" w="med" len="med"/>
                      <a:tailEnd type="none" w="med" len="med"/>
                    </a:lnL>
                    <a:lnR w="190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r h="214314">
                <a:tc>
                  <a:txBody>
                    <a:bodyPr/>
                    <a:lstStyle/>
                    <a:p>
                      <a:pPr algn="ctr" fontAlgn="ctr"/>
                      <a:r>
                        <a:rPr lang="zh-CN" altLang="en-US" sz="1000" b="1" i="0" u="none" strike="noStrike" dirty="0">
                          <a:solidFill>
                            <a:schemeClr val="tx1"/>
                          </a:solidFill>
                          <a:latin typeface="Times New Roman"/>
                          <a:ea typeface="华文细黑" pitchFamily="2" charset="-122"/>
                        </a:rPr>
                        <a:t> 普通</a:t>
                      </a:r>
                      <a:r>
                        <a:rPr lang="zh-CN" altLang="en-US" sz="1000" b="1" i="0" u="none" strike="noStrike" dirty="0" smtClean="0">
                          <a:solidFill>
                            <a:schemeClr val="tx1"/>
                          </a:solidFill>
                          <a:latin typeface="Times New Roman"/>
                          <a:ea typeface="华文细黑" pitchFamily="2" charset="-122"/>
                        </a:rPr>
                        <a:t>工作人员</a:t>
                      </a:r>
                      <a:endParaRPr lang="zh-CN" altLang="en-US" sz="1000" b="1" i="0" u="none" strike="noStrike" dirty="0">
                        <a:solidFill>
                          <a:schemeClr val="tx1"/>
                        </a:solidFill>
                        <a:latin typeface="Times New Roman"/>
                        <a:ea typeface="华文细黑" pitchFamily="2" charset="-122"/>
                      </a:endParaRPr>
                    </a:p>
                  </a:txBody>
                  <a:tcPr marL="10391" marR="10391"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155</a:t>
                      </a:r>
                    </a:p>
                  </a:txBody>
                  <a:tcPr marL="10391" marR="10391"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32.7</a:t>
                      </a:r>
                    </a:p>
                  </a:txBody>
                  <a:tcPr marL="10391" marR="10391" marT="9525" marB="0" anchor="ctr">
                    <a:lnL w="6350" cap="flat" cmpd="sng" algn="ctr">
                      <a:solidFill>
                        <a:srgbClr val="C0C0C0"/>
                      </a:solidFill>
                      <a:prstDash val="solid"/>
                      <a:round/>
                      <a:headEnd type="none" w="med" len="med"/>
                      <a:tailEnd type="none" w="med" len="med"/>
                    </a:lnL>
                    <a:lnR w="190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r h="214314">
                <a:tc>
                  <a:txBody>
                    <a:bodyPr/>
                    <a:lstStyle/>
                    <a:p>
                      <a:pPr algn="ctr" fontAlgn="ctr"/>
                      <a:r>
                        <a:rPr lang="zh-CN" altLang="en-US" sz="1000" b="1" i="0" u="none" strike="noStrike" dirty="0" smtClean="0">
                          <a:solidFill>
                            <a:schemeClr val="tx1"/>
                          </a:solidFill>
                          <a:latin typeface="Times New Roman"/>
                          <a:ea typeface="华文细黑" pitchFamily="2" charset="-122"/>
                        </a:rPr>
                        <a:t>合计</a:t>
                      </a:r>
                      <a:endParaRPr lang="zh-CN" altLang="en-US" sz="1000" b="1" i="0" u="none" strike="noStrike" dirty="0">
                        <a:solidFill>
                          <a:schemeClr val="tx1"/>
                        </a:solidFill>
                        <a:latin typeface="Times New Roman"/>
                        <a:ea typeface="华文细黑" pitchFamily="2" charset="-122"/>
                      </a:endParaRPr>
                    </a:p>
                  </a:txBody>
                  <a:tcPr marL="10391" marR="10391"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en-US" altLang="zh-CN" sz="1000" b="1" i="0" u="none" strike="noStrike" kern="1200" dirty="0">
                          <a:solidFill>
                            <a:schemeClr val="tx1"/>
                          </a:solidFill>
                          <a:latin typeface="Arial" pitchFamily="34" charset="0"/>
                          <a:ea typeface="华文细黑" pitchFamily="2" charset="-122"/>
                          <a:cs typeface="Arial" pitchFamily="34" charset="0"/>
                        </a:rPr>
                        <a:t>474</a:t>
                      </a:r>
                    </a:p>
                  </a:txBody>
                  <a:tcPr marL="10391" marR="10391"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en-US" altLang="zh-CN" sz="1000" b="1" i="0" u="none" strike="noStrike" kern="1200" dirty="0">
                          <a:solidFill>
                            <a:schemeClr val="tx1"/>
                          </a:solidFill>
                          <a:latin typeface="Arial" pitchFamily="34" charset="0"/>
                          <a:ea typeface="华文细黑" pitchFamily="2" charset="-122"/>
                          <a:cs typeface="Arial" pitchFamily="34" charset="0"/>
                        </a:rPr>
                        <a:t>100.0</a:t>
                      </a:r>
                    </a:p>
                  </a:txBody>
                  <a:tcPr marL="10391" marR="10391" marT="9525" marB="0" anchor="ctr">
                    <a:lnL w="6350" cap="flat" cmpd="sng" algn="ctr">
                      <a:solidFill>
                        <a:srgbClr val="C0C0C0"/>
                      </a:solidFill>
                      <a:prstDash val="solid"/>
                      <a:round/>
                      <a:headEnd type="none" w="med" len="med"/>
                      <a:tailEnd type="none" w="med" len="med"/>
                    </a:lnL>
                    <a:lnR w="190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bl>
          </a:graphicData>
        </a:graphic>
      </p:graphicFrame>
      <p:sp>
        <p:nvSpPr>
          <p:cNvPr id="13" name="Rectangle 48"/>
          <p:cNvSpPr>
            <a:spLocks noGrp="1" noChangeArrowheads="1"/>
          </p:cNvSpPr>
          <p:nvPr>
            <p:ph type="title"/>
          </p:nvPr>
        </p:nvSpPr>
        <p:spPr>
          <a:xfrm>
            <a:off x="294654" y="160369"/>
            <a:ext cx="10622143" cy="523745"/>
          </a:xfrm>
        </p:spPr>
        <p:txBody>
          <a:bodyPr/>
          <a:lstStyle/>
          <a:p>
            <a:r>
              <a:rPr lang="zh-CN" altLang="en-US" sz="2400" dirty="0" smtClean="0"/>
              <a:t>技术说明（续）</a:t>
            </a:r>
          </a:p>
        </p:txBody>
      </p:sp>
      <p:sp>
        <p:nvSpPr>
          <p:cNvPr id="15" name="TextBox 14"/>
          <p:cNvSpPr txBox="1"/>
          <p:nvPr/>
        </p:nvSpPr>
        <p:spPr>
          <a:xfrm>
            <a:off x="542891" y="771511"/>
            <a:ext cx="4000528" cy="346816"/>
          </a:xfrm>
          <a:prstGeom prst="rect">
            <a:avLst/>
          </a:prstGeom>
          <a:noFill/>
          <a:ln w="9525">
            <a:noFill/>
            <a:prstDash val="sysDot"/>
            <a:miter lim="800000"/>
            <a:headEnd/>
            <a:tailEnd/>
          </a:ln>
        </p:spPr>
        <p:txBody>
          <a:bodyPr wrap="square" lIns="87431" tIns="43715" rIns="87431" bIns="43715">
            <a:spAutoFit/>
          </a:bodyPr>
          <a:lstStyle/>
          <a:p>
            <a:pPr marL="234791" indent="-234791" eaLnBrk="0" hangingPunct="0">
              <a:lnSpc>
                <a:spcPct val="120000"/>
              </a:lnSpc>
              <a:spcBef>
                <a:spcPct val="50000"/>
              </a:spcBef>
              <a:buClr>
                <a:schemeClr val="bg1">
                  <a:lumMod val="75000"/>
                </a:schemeClr>
              </a:buClr>
              <a:buSzPct val="85000"/>
              <a:buFont typeface="Wingdings" pitchFamily="2" charset="2"/>
              <a:buChar char="ä"/>
            </a:pPr>
            <a:r>
              <a:rPr lang="zh-CN" altLang="en-US" sz="1400" dirty="0" smtClean="0">
                <a:latin typeface="Arial" pitchFamily="34" charset="0"/>
                <a:ea typeface="华文细黑" pitchFamily="2" charset="-122"/>
                <a:cs typeface="Arial" pitchFamily="34" charset="0"/>
              </a:rPr>
              <a:t>受访者层级分布</a:t>
            </a:r>
          </a:p>
        </p:txBody>
      </p:sp>
      <p:sp>
        <p:nvSpPr>
          <p:cNvPr id="16" name="TextBox 15"/>
          <p:cNvSpPr txBox="1"/>
          <p:nvPr/>
        </p:nvSpPr>
        <p:spPr>
          <a:xfrm>
            <a:off x="685767" y="2496397"/>
            <a:ext cx="3929090" cy="346816"/>
          </a:xfrm>
          <a:prstGeom prst="rect">
            <a:avLst/>
          </a:prstGeom>
          <a:noFill/>
          <a:ln w="9525">
            <a:noFill/>
            <a:prstDash val="sysDot"/>
            <a:miter lim="800000"/>
            <a:headEnd/>
            <a:tailEnd/>
          </a:ln>
        </p:spPr>
        <p:txBody>
          <a:bodyPr wrap="square" lIns="87431" tIns="43715" rIns="87431" bIns="43715">
            <a:spAutoFit/>
          </a:bodyPr>
          <a:lstStyle/>
          <a:p>
            <a:pPr marL="234791" indent="-234791" eaLnBrk="0" hangingPunct="0">
              <a:lnSpc>
                <a:spcPct val="120000"/>
              </a:lnSpc>
              <a:spcBef>
                <a:spcPct val="50000"/>
              </a:spcBef>
              <a:buClr>
                <a:schemeClr val="bg1">
                  <a:lumMod val="75000"/>
                </a:schemeClr>
              </a:buClr>
              <a:buSzPct val="85000"/>
              <a:buFont typeface="Wingdings" pitchFamily="2" charset="2"/>
              <a:buChar char="ä"/>
            </a:pPr>
            <a:r>
              <a:rPr lang="zh-CN" altLang="en-US" sz="1400" dirty="0" smtClean="0">
                <a:latin typeface="Arial" pitchFamily="34" charset="0"/>
                <a:ea typeface="华文细黑" pitchFamily="2" charset="-122"/>
                <a:cs typeface="Arial" pitchFamily="34" charset="0"/>
              </a:rPr>
              <a:t>受访者地域分布</a:t>
            </a:r>
          </a:p>
        </p:txBody>
      </p:sp>
      <p:graphicFrame>
        <p:nvGraphicFramePr>
          <p:cNvPr id="10" name="Group 143"/>
          <p:cNvGraphicFramePr>
            <a:graphicFrameLocks noGrp="1"/>
          </p:cNvGraphicFramePr>
          <p:nvPr/>
        </p:nvGraphicFramePr>
        <p:xfrm>
          <a:off x="5472113" y="1128701"/>
          <a:ext cx="4429156" cy="1139406"/>
        </p:xfrm>
        <a:graphic>
          <a:graphicData uri="http://schemas.openxmlformats.org/drawingml/2006/table">
            <a:tbl>
              <a:tblPr/>
              <a:tblGrid>
                <a:gridCol w="1714512"/>
                <a:gridCol w="1297314"/>
                <a:gridCol w="1417330"/>
              </a:tblGrid>
              <a:tr h="198867">
                <a:tc>
                  <a:txBody>
                    <a:bodyPr/>
                    <a:lstStyle/>
                    <a:p>
                      <a:pPr marL="0" marR="0" lvl="0" indent="0" algn="ctr" defTabSz="969963" rtl="0" eaLnBrk="1" fontAlgn="ctr" latinLnBrk="0" hangingPunct="1">
                        <a:lnSpc>
                          <a:spcPts val="2200"/>
                        </a:lnSpc>
                        <a:spcBef>
                          <a:spcPct val="0"/>
                        </a:spcBef>
                        <a:spcAft>
                          <a:spcPct val="0"/>
                        </a:spcAft>
                        <a:buClrTx/>
                        <a:buSzTx/>
                        <a:buFontTx/>
                        <a:buNone/>
                        <a:tabLst/>
                      </a:pPr>
                      <a:endParaRPr kumimoji="0" lang="zh-CN" altLang="en-US" sz="1200" b="1" i="0" u="none" strike="noStrike" cap="none" normalizeH="0" baseline="0" dirty="0" smtClean="0">
                        <a:ln>
                          <a:noFill/>
                        </a:ln>
                        <a:solidFill>
                          <a:schemeClr val="bg1"/>
                        </a:solidFill>
                        <a:effectLst/>
                        <a:latin typeface="Arial" charset="0"/>
                        <a:ea typeface="华文细黑" pitchFamily="2" charset="-122"/>
                      </a:endParaRPr>
                    </a:p>
                  </a:txBody>
                  <a:tcPr marL="7271" marR="7271" marT="5453" marB="0"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190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69963" rtl="0" eaLnBrk="1" fontAlgn="ctr" latinLnBrk="0" hangingPunct="1">
                        <a:lnSpc>
                          <a:spcPts val="1400"/>
                        </a:lnSpc>
                        <a:spcBef>
                          <a:spcPct val="0"/>
                        </a:spcBef>
                        <a:spcAft>
                          <a:spcPct val="0"/>
                        </a:spcAft>
                        <a:buClrTx/>
                        <a:buSzTx/>
                        <a:buFontTx/>
                        <a:buNone/>
                        <a:tabLst/>
                      </a:pPr>
                      <a:r>
                        <a:rPr kumimoji="0" lang="zh-CN" altLang="en-US" sz="1200" b="1" i="0" u="none" strike="noStrike" cap="none" normalizeH="0" baseline="0" dirty="0" smtClean="0">
                          <a:ln>
                            <a:noFill/>
                          </a:ln>
                          <a:solidFill>
                            <a:schemeClr val="bg1"/>
                          </a:solidFill>
                          <a:effectLst/>
                          <a:latin typeface="Arial" charset="0"/>
                          <a:ea typeface="华文细黑" pitchFamily="2" charset="-122"/>
                        </a:rPr>
                        <a:t>样本量</a:t>
                      </a:r>
                    </a:p>
                  </a:txBody>
                  <a:tcPr marL="7271" marR="7271" marT="5453" marB="0" anchor="ctr" horzOverflow="overflow">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190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69963" rtl="0" eaLnBrk="1" fontAlgn="ctr" latinLnBrk="0" hangingPunct="1">
                        <a:lnSpc>
                          <a:spcPts val="1400"/>
                        </a:lnSpc>
                        <a:spcBef>
                          <a:spcPct val="0"/>
                        </a:spcBef>
                        <a:spcAft>
                          <a:spcPct val="0"/>
                        </a:spcAft>
                        <a:buClrTx/>
                        <a:buSzTx/>
                        <a:buFontTx/>
                        <a:buNone/>
                        <a:tabLst/>
                      </a:pPr>
                      <a:r>
                        <a:rPr kumimoji="0" lang="zh-CN" altLang="en-US" sz="1200" b="1" i="0" u="none" strike="noStrike" cap="none" normalizeH="0" baseline="0" dirty="0" smtClean="0">
                          <a:ln>
                            <a:noFill/>
                          </a:ln>
                          <a:solidFill>
                            <a:schemeClr val="bg1"/>
                          </a:solidFill>
                          <a:effectLst/>
                          <a:latin typeface="Arial" charset="0"/>
                          <a:ea typeface="华文细黑" pitchFamily="2" charset="-122"/>
                        </a:rPr>
                        <a:t>比例（</a:t>
                      </a:r>
                      <a:r>
                        <a:rPr kumimoji="0" lang="en-US" altLang="zh-CN" sz="1200" b="1" i="0" u="none" strike="noStrike" cap="none" normalizeH="0" baseline="0" dirty="0" smtClean="0">
                          <a:ln>
                            <a:noFill/>
                          </a:ln>
                          <a:solidFill>
                            <a:schemeClr val="bg1"/>
                          </a:solidFill>
                          <a:effectLst/>
                          <a:latin typeface="Arial" charset="0"/>
                          <a:ea typeface="华文细黑" pitchFamily="2" charset="-122"/>
                        </a:rPr>
                        <a:t>%</a:t>
                      </a:r>
                      <a:r>
                        <a:rPr kumimoji="0" lang="zh-CN" altLang="en-US" sz="1200" b="1" i="0" u="none" strike="noStrike" cap="none" normalizeH="0" baseline="0" dirty="0" smtClean="0">
                          <a:ln>
                            <a:noFill/>
                          </a:ln>
                          <a:solidFill>
                            <a:schemeClr val="bg1"/>
                          </a:solidFill>
                          <a:effectLst/>
                          <a:latin typeface="Arial" charset="0"/>
                          <a:ea typeface="华文细黑" pitchFamily="2" charset="-122"/>
                        </a:rPr>
                        <a:t>）</a:t>
                      </a:r>
                    </a:p>
                  </a:txBody>
                  <a:tcPr marL="7271" marR="7271" marT="5453" marB="0" anchor="ctr" horzOverflow="overflow">
                    <a:lnL w="6350" cap="flat" cmpd="sng" algn="ctr">
                      <a:solidFill>
                        <a:srgbClr val="C0C0C0"/>
                      </a:solidFill>
                      <a:prstDash val="solid"/>
                      <a:round/>
                      <a:headEnd type="none" w="med" len="med"/>
                      <a:tailEnd type="none" w="med" len="med"/>
                    </a:lnL>
                    <a:lnR w="19050" cap="flat" cmpd="sng" algn="ctr">
                      <a:solidFill>
                        <a:srgbClr val="C0C0C0"/>
                      </a:solidFill>
                      <a:prstDash val="solid"/>
                      <a:round/>
                      <a:headEnd type="none" w="med" len="med"/>
                      <a:tailEnd type="none" w="med" len="med"/>
                    </a:lnR>
                    <a:lnT w="190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solidFill>
                      <a:schemeClr val="bg1">
                        <a:lumMod val="65000"/>
                      </a:schemeClr>
                    </a:solidFill>
                  </a:tcPr>
                </a:tc>
              </a:tr>
              <a:tr h="199766">
                <a:tc>
                  <a:txBody>
                    <a:bodyPr/>
                    <a:lstStyle/>
                    <a:p>
                      <a:pPr marL="0" algn="ctr" defTabSz="914400" rtl="0" eaLnBrk="1" fontAlgn="ctr" latinLnBrk="0" hangingPunct="1"/>
                      <a:r>
                        <a:rPr lang="zh-CN" altLang="en-US" sz="1000" b="1" i="0" u="none" strike="noStrike" kern="1200" dirty="0">
                          <a:solidFill>
                            <a:schemeClr val="tx1"/>
                          </a:solidFill>
                          <a:latin typeface="Times New Roman"/>
                          <a:ea typeface="华文细黑" pitchFamily="2" charset="-122"/>
                          <a:cs typeface="+mn-cs"/>
                        </a:rPr>
                        <a:t> 工商注册的草根</a:t>
                      </a:r>
                      <a:r>
                        <a:rPr lang="en-US" altLang="zh-CN" sz="1000" b="1" i="0" u="none" strike="noStrike" kern="1200" dirty="0">
                          <a:solidFill>
                            <a:schemeClr val="tx1"/>
                          </a:solidFill>
                          <a:latin typeface="Times New Roman"/>
                          <a:ea typeface="华文细黑" pitchFamily="2" charset="-122"/>
                          <a:cs typeface="+mn-cs"/>
                        </a:rPr>
                        <a:t>NGO</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59</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12.4</a:t>
                      </a:r>
                    </a:p>
                  </a:txBody>
                  <a:tcPr marL="9525" marR="9525" marT="9525" marB="0" anchor="ctr">
                    <a:lnL w="6350" cap="flat" cmpd="sng" algn="ctr">
                      <a:solidFill>
                        <a:srgbClr val="C0C0C0"/>
                      </a:solidFill>
                      <a:prstDash val="solid"/>
                      <a:round/>
                      <a:headEnd type="none" w="med" len="med"/>
                      <a:tailEnd type="none" w="med" len="med"/>
                    </a:lnL>
                    <a:lnR w="190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r h="214314">
                <a:tc>
                  <a:txBody>
                    <a:bodyPr/>
                    <a:lstStyle/>
                    <a:p>
                      <a:pPr marL="0" algn="ctr" defTabSz="914400" rtl="0" eaLnBrk="1" fontAlgn="ctr" latinLnBrk="0" hangingPunct="1"/>
                      <a:r>
                        <a:rPr lang="zh-CN" altLang="en-US" sz="1000" b="1" i="0" u="none" strike="noStrike" kern="1200" dirty="0">
                          <a:solidFill>
                            <a:schemeClr val="tx1"/>
                          </a:solidFill>
                          <a:latin typeface="Times New Roman"/>
                          <a:ea typeface="华文细黑" pitchFamily="2" charset="-122"/>
                          <a:cs typeface="+mn-cs"/>
                        </a:rPr>
                        <a:t> 民政部门</a:t>
                      </a:r>
                      <a:r>
                        <a:rPr lang="zh-CN" altLang="en-US" sz="1000" b="1" i="0" u="none" strike="noStrike" kern="1200" dirty="0" smtClean="0">
                          <a:solidFill>
                            <a:schemeClr val="tx1"/>
                          </a:solidFill>
                          <a:latin typeface="Times New Roman"/>
                          <a:ea typeface="华文细黑" pitchFamily="2" charset="-122"/>
                          <a:cs typeface="+mn-cs"/>
                        </a:rPr>
                        <a:t>注册</a:t>
                      </a:r>
                      <a:r>
                        <a:rPr lang="zh-CN" altLang="en-US" sz="1000" b="1" i="0" u="none" strike="noStrike" kern="1200" dirty="0">
                          <a:solidFill>
                            <a:schemeClr val="tx1"/>
                          </a:solidFill>
                          <a:latin typeface="Times New Roman"/>
                          <a:ea typeface="华文细黑" pitchFamily="2" charset="-122"/>
                          <a:cs typeface="+mn-cs"/>
                        </a:rPr>
                        <a:t>的社会团体</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50</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10.5</a:t>
                      </a:r>
                    </a:p>
                  </a:txBody>
                  <a:tcPr marL="9525" marR="9525" marT="9525" marB="0" anchor="ctr">
                    <a:lnL w="6350" cap="flat" cmpd="sng" algn="ctr">
                      <a:solidFill>
                        <a:srgbClr val="C0C0C0"/>
                      </a:solidFill>
                      <a:prstDash val="solid"/>
                      <a:round/>
                      <a:headEnd type="none" w="med" len="med"/>
                      <a:tailEnd type="none" w="med" len="med"/>
                    </a:lnL>
                    <a:lnR w="190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r h="229761">
                <a:tc>
                  <a:txBody>
                    <a:bodyPr/>
                    <a:lstStyle/>
                    <a:p>
                      <a:pPr marL="0" algn="ctr" defTabSz="914400" rtl="0" eaLnBrk="1" fontAlgn="ctr" latinLnBrk="0" hangingPunct="1"/>
                      <a:r>
                        <a:rPr lang="zh-CN" altLang="en-US" sz="1000" b="1" i="0" u="none" strike="noStrike" kern="1200" dirty="0">
                          <a:solidFill>
                            <a:schemeClr val="tx1"/>
                          </a:solidFill>
                          <a:latin typeface="Times New Roman"/>
                          <a:ea typeface="华文细黑" pitchFamily="2" charset="-122"/>
                          <a:cs typeface="+mn-cs"/>
                        </a:rPr>
                        <a:t> 未注册的草根</a:t>
                      </a:r>
                      <a:r>
                        <a:rPr lang="en-US" altLang="zh-CN" sz="1000" b="1" i="0" u="none" strike="noStrike" kern="1200" dirty="0">
                          <a:solidFill>
                            <a:schemeClr val="tx1"/>
                          </a:solidFill>
                          <a:latin typeface="Times New Roman"/>
                          <a:ea typeface="华文细黑" pitchFamily="2" charset="-122"/>
                          <a:cs typeface="+mn-cs"/>
                        </a:rPr>
                        <a:t>NGO</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59</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en-US" altLang="zh-CN" sz="1000" b="0" i="0" u="none" strike="noStrike" kern="1200" dirty="0">
                          <a:solidFill>
                            <a:schemeClr val="tx1"/>
                          </a:solidFill>
                          <a:latin typeface="Arial" pitchFamily="34" charset="0"/>
                          <a:ea typeface="华文细黑" pitchFamily="2" charset="-122"/>
                          <a:cs typeface="Arial" pitchFamily="34" charset="0"/>
                        </a:rPr>
                        <a:t>12.4</a:t>
                      </a:r>
                    </a:p>
                  </a:txBody>
                  <a:tcPr marL="9525" marR="9525" marT="9525" marB="0" anchor="ctr">
                    <a:lnL w="6350" cap="flat" cmpd="sng" algn="ctr">
                      <a:solidFill>
                        <a:srgbClr val="C0C0C0"/>
                      </a:solidFill>
                      <a:prstDash val="solid"/>
                      <a:round/>
                      <a:headEnd type="none" w="med" len="med"/>
                      <a:tailEnd type="none" w="med" len="med"/>
                    </a:lnL>
                    <a:lnR w="190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r h="210712">
                <a:tc>
                  <a:txBody>
                    <a:bodyPr/>
                    <a:lstStyle/>
                    <a:p>
                      <a:pPr marL="0" algn="ctr" defTabSz="914400" rtl="0" eaLnBrk="1" fontAlgn="ctr" latinLnBrk="0" hangingPunct="1"/>
                      <a:r>
                        <a:rPr lang="zh-CN" altLang="en-US" sz="1000" b="1" i="0" u="none" strike="noStrike" kern="1200" dirty="0">
                          <a:solidFill>
                            <a:schemeClr val="tx1"/>
                          </a:solidFill>
                          <a:latin typeface="Arial" pitchFamily="34" charset="0"/>
                          <a:ea typeface="华文细黑" pitchFamily="2" charset="-122"/>
                          <a:cs typeface="Arial" pitchFamily="34" charset="0"/>
                        </a:rPr>
                        <a:t>　</a:t>
                      </a:r>
                      <a:r>
                        <a:rPr lang="zh-CN" altLang="en-US" sz="1000" b="1" i="0" u="none" strike="noStrike" kern="1200" dirty="0" smtClean="0">
                          <a:solidFill>
                            <a:schemeClr val="tx1"/>
                          </a:solidFill>
                          <a:latin typeface="Arial" pitchFamily="34" charset="0"/>
                          <a:ea typeface="华文细黑" pitchFamily="2" charset="-122"/>
                          <a:cs typeface="Arial" pitchFamily="34" charset="0"/>
                        </a:rPr>
                        <a:t>总体</a:t>
                      </a:r>
                      <a:endParaRPr lang="zh-CN" altLang="en-US" sz="1000" b="1" i="0" u="none" strike="noStrike" kern="1200" dirty="0">
                        <a:solidFill>
                          <a:schemeClr val="tx1"/>
                        </a:solidFill>
                        <a:latin typeface="Arial" pitchFamily="34" charset="0"/>
                        <a:ea typeface="华文细黑" pitchFamily="2" charset="-122"/>
                        <a:cs typeface="Arial" pitchFamily="34" charset="0"/>
                      </a:endParaRP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en-US" altLang="zh-CN" sz="1000" b="1" i="0" u="none" strike="noStrike" kern="1200" dirty="0">
                          <a:solidFill>
                            <a:schemeClr val="tx1"/>
                          </a:solidFill>
                          <a:latin typeface="Arial" pitchFamily="34" charset="0"/>
                          <a:ea typeface="华文细黑" pitchFamily="2" charset="-122"/>
                          <a:cs typeface="Arial" pitchFamily="34" charset="0"/>
                        </a:rPr>
                        <a:t>474</a:t>
                      </a:r>
                    </a:p>
                  </a:txBody>
                  <a:tcPr marL="9525" marR="9525" marT="9525"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c>
                  <a:txBody>
                    <a:bodyPr/>
                    <a:lstStyle/>
                    <a:p>
                      <a:pPr marL="0" algn="ctr" defTabSz="914400" rtl="0" eaLnBrk="1" fontAlgn="ctr" latinLnBrk="0" hangingPunct="1"/>
                      <a:r>
                        <a:rPr lang="en-US" altLang="zh-CN" sz="1000" b="1" i="0" u="none" strike="noStrike" kern="1200" dirty="0">
                          <a:solidFill>
                            <a:schemeClr val="tx1"/>
                          </a:solidFill>
                          <a:latin typeface="Arial" pitchFamily="34" charset="0"/>
                          <a:ea typeface="华文细黑" pitchFamily="2" charset="-122"/>
                          <a:cs typeface="Arial" pitchFamily="34" charset="0"/>
                        </a:rPr>
                        <a:t>100.0</a:t>
                      </a:r>
                    </a:p>
                  </a:txBody>
                  <a:tcPr marL="9525" marR="9525" marT="9525" marB="0" anchor="ctr">
                    <a:lnL w="6350" cap="flat" cmpd="sng" algn="ctr">
                      <a:solidFill>
                        <a:srgbClr val="C0C0C0"/>
                      </a:solidFill>
                      <a:prstDash val="solid"/>
                      <a:round/>
                      <a:headEnd type="none" w="med" len="med"/>
                      <a:tailEnd type="none" w="med" len="med"/>
                    </a:lnL>
                    <a:lnR w="190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lnTlToBr>
                      <a:noFill/>
                    </a:lnTlToBr>
                    <a:lnBlToTr>
                      <a:noFill/>
                    </a:lnBlToTr>
                    <a:noFill/>
                  </a:tcPr>
                </a:tc>
              </a:tr>
            </a:tbl>
          </a:graphicData>
        </a:graphic>
      </p:graphicFrame>
      <p:sp>
        <p:nvSpPr>
          <p:cNvPr id="12" name="TextBox 11"/>
          <p:cNvSpPr txBox="1"/>
          <p:nvPr/>
        </p:nvSpPr>
        <p:spPr>
          <a:xfrm>
            <a:off x="5472113" y="771511"/>
            <a:ext cx="4000528" cy="346816"/>
          </a:xfrm>
          <a:prstGeom prst="rect">
            <a:avLst/>
          </a:prstGeom>
          <a:noFill/>
          <a:ln w="9525">
            <a:noFill/>
            <a:prstDash val="sysDot"/>
            <a:miter lim="800000"/>
            <a:headEnd/>
            <a:tailEnd/>
          </a:ln>
        </p:spPr>
        <p:txBody>
          <a:bodyPr wrap="square" lIns="87431" tIns="43715" rIns="87431" bIns="43715">
            <a:spAutoFit/>
          </a:bodyPr>
          <a:lstStyle/>
          <a:p>
            <a:pPr marL="234791" indent="-234791" eaLnBrk="0" hangingPunct="0">
              <a:lnSpc>
                <a:spcPct val="120000"/>
              </a:lnSpc>
              <a:spcBef>
                <a:spcPct val="50000"/>
              </a:spcBef>
              <a:buClr>
                <a:schemeClr val="bg1">
                  <a:lumMod val="75000"/>
                </a:schemeClr>
              </a:buClr>
              <a:buSzPct val="85000"/>
              <a:buFont typeface="Wingdings" pitchFamily="2" charset="2"/>
              <a:buChar char="ä"/>
            </a:pPr>
            <a:r>
              <a:rPr lang="zh-CN" altLang="en-US" sz="1400" dirty="0" smtClean="0">
                <a:latin typeface="Arial" pitchFamily="34" charset="0"/>
                <a:ea typeface="华文细黑" pitchFamily="2" charset="-122"/>
                <a:cs typeface="Arial" pitchFamily="34" charset="0"/>
              </a:rPr>
              <a:t>受访者机构性质</a:t>
            </a:r>
            <a:r>
              <a:rPr lang="en-US" altLang="zh-CN" sz="1400" dirty="0" smtClean="0">
                <a:latin typeface="Arial" pitchFamily="34" charset="0"/>
                <a:ea typeface="华文细黑" pitchFamily="2" charset="-122"/>
                <a:cs typeface="Arial" pitchFamily="34" charset="0"/>
              </a:rPr>
              <a:t>	</a:t>
            </a:r>
            <a:endParaRPr lang="zh-CN" altLang="en-US" sz="1400" dirty="0" smtClean="0">
              <a:latin typeface="Arial" pitchFamily="34" charset="0"/>
              <a:ea typeface="华文细黑" pitchFamily="2" charset="-122"/>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490936" y="485759"/>
            <a:ext cx="3273159" cy="2554545"/>
          </a:xfrm>
          <a:prstGeom prst="rect">
            <a:avLst/>
          </a:prstGeom>
          <a:noFill/>
          <a:ln w="9525">
            <a:noFill/>
            <a:miter lim="800000"/>
            <a:headEnd/>
            <a:tailEnd/>
          </a:ln>
        </p:spPr>
        <p:txBody>
          <a:bodyPr wrap="square">
            <a:spAutoFit/>
          </a:bodyPr>
          <a:lstStyle/>
          <a:p>
            <a:r>
              <a:rPr lang="en-GB" altLang="zh-CN" sz="16000" b="1" i="1" dirty="0" smtClean="0">
                <a:solidFill>
                  <a:schemeClr val="bg1">
                    <a:lumMod val="50000"/>
                  </a:schemeClr>
                </a:solidFill>
                <a:latin typeface="Trebuchet MS" pitchFamily="34" charset="0"/>
              </a:rPr>
              <a:t>5</a:t>
            </a:r>
            <a:r>
              <a:rPr lang="zh-CN" altLang="en-GB" sz="4000" b="1" dirty="0" smtClean="0">
                <a:solidFill>
                  <a:schemeClr val="bg1">
                    <a:lumMod val="50000"/>
                  </a:schemeClr>
                </a:solidFill>
                <a:latin typeface="微软雅黑" pitchFamily="34" charset="-122"/>
                <a:ea typeface="微软雅黑" pitchFamily="34" charset="-122"/>
              </a:rPr>
              <a:t>大</a:t>
            </a:r>
            <a:r>
              <a:rPr lang="zh-CN" altLang="en-GB" sz="4000" b="1" dirty="0">
                <a:solidFill>
                  <a:schemeClr val="bg1">
                    <a:lumMod val="50000"/>
                  </a:schemeClr>
                </a:solidFill>
                <a:latin typeface="微软雅黑" pitchFamily="34" charset="-122"/>
                <a:ea typeface="微软雅黑" pitchFamily="34" charset="-122"/>
              </a:rPr>
              <a:t>发现</a:t>
            </a:r>
          </a:p>
        </p:txBody>
      </p:sp>
      <p:sp>
        <p:nvSpPr>
          <p:cNvPr id="14339" name="Text Box 6"/>
          <p:cNvSpPr txBox="1">
            <a:spLocks noChangeArrowheads="1"/>
          </p:cNvSpPr>
          <p:nvPr/>
        </p:nvSpPr>
        <p:spPr bwMode="auto">
          <a:xfrm>
            <a:off x="3842030" y="1557333"/>
            <a:ext cx="6233967" cy="2554545"/>
          </a:xfrm>
          <a:prstGeom prst="rect">
            <a:avLst/>
          </a:prstGeom>
          <a:noFill/>
          <a:ln w="9525">
            <a:noFill/>
            <a:miter lim="800000"/>
            <a:headEnd/>
            <a:tailEnd/>
          </a:ln>
        </p:spPr>
        <p:txBody>
          <a:bodyPr wrap="square">
            <a:spAutoFit/>
          </a:bodyPr>
          <a:lstStyle/>
          <a:p>
            <a:pPr>
              <a:lnSpc>
                <a:spcPct val="200000"/>
              </a:lnSpc>
            </a:pPr>
            <a:r>
              <a:rPr lang="en-US" altLang="zh-CN" sz="1600" b="1" i="1" dirty="0" smtClean="0">
                <a:solidFill>
                  <a:schemeClr val="tx1">
                    <a:lumMod val="75000"/>
                    <a:lumOff val="25000"/>
                  </a:schemeClr>
                </a:solidFill>
                <a:latin typeface="微软雅黑" pitchFamily="34" charset="-122"/>
                <a:ea typeface="微软雅黑" pitchFamily="34" charset="-122"/>
                <a:cs typeface="Arial" pitchFamily="34" charset="0"/>
              </a:rPr>
              <a:t>1. </a:t>
            </a:r>
            <a:r>
              <a:rPr lang="zh-CN" altLang="en-US" sz="1600" b="1" dirty="0" smtClean="0">
                <a:solidFill>
                  <a:schemeClr val="tx1">
                    <a:lumMod val="75000"/>
                    <a:lumOff val="25000"/>
                  </a:schemeClr>
                </a:solidFill>
                <a:latin typeface="微软雅黑" pitchFamily="34" charset="-122"/>
                <a:ea typeface="微软雅黑" pitchFamily="34" charset="-122"/>
                <a:cs typeface="Arial" pitchFamily="34" charset="0"/>
              </a:rPr>
              <a:t>稳定性、专业性提升，但工作强度更大</a:t>
            </a:r>
          </a:p>
          <a:p>
            <a:pPr>
              <a:lnSpc>
                <a:spcPct val="200000"/>
              </a:lnSpc>
            </a:pPr>
            <a:r>
              <a:rPr lang="en-US" altLang="zh-CN" sz="1600" b="1" i="1" dirty="0" smtClean="0">
                <a:solidFill>
                  <a:schemeClr val="tx1">
                    <a:lumMod val="75000"/>
                    <a:lumOff val="25000"/>
                  </a:schemeClr>
                </a:solidFill>
                <a:latin typeface="微软雅黑" pitchFamily="34" charset="-122"/>
                <a:ea typeface="微软雅黑" pitchFamily="34" charset="-122"/>
                <a:cs typeface="Arial" pitchFamily="34" charset="0"/>
              </a:rPr>
              <a:t>2.</a:t>
            </a:r>
            <a:r>
              <a:rPr lang="en-US" altLang="zh-CN" sz="1600" b="1" dirty="0" smtClean="0">
                <a:solidFill>
                  <a:schemeClr val="tx1">
                    <a:lumMod val="75000"/>
                    <a:lumOff val="25000"/>
                  </a:schemeClr>
                </a:solidFill>
                <a:latin typeface="微软雅黑" pitchFamily="34" charset="-122"/>
                <a:ea typeface="微软雅黑" pitchFamily="34" charset="-122"/>
                <a:cs typeface="Arial" pitchFamily="34" charset="0"/>
              </a:rPr>
              <a:t> </a:t>
            </a:r>
            <a:r>
              <a:rPr lang="zh-CN" altLang="en-US" sz="1600" b="1" dirty="0" smtClean="0">
                <a:solidFill>
                  <a:schemeClr val="tx1">
                    <a:lumMod val="75000"/>
                    <a:lumOff val="25000"/>
                  </a:schemeClr>
                </a:solidFill>
                <a:latin typeface="微软雅黑" pitchFamily="34" charset="-122"/>
                <a:ea typeface="微软雅黑" pitchFamily="34" charset="-122"/>
                <a:cs typeface="Arial" pitchFamily="34" charset="0"/>
              </a:rPr>
              <a:t>社保覆盖水平提升，但薪酬水平仍处低位</a:t>
            </a:r>
          </a:p>
          <a:p>
            <a:pPr>
              <a:lnSpc>
                <a:spcPct val="200000"/>
              </a:lnSpc>
            </a:pPr>
            <a:r>
              <a:rPr lang="en-US" altLang="zh-CN" sz="1600" b="1" i="1" dirty="0" smtClean="0">
                <a:solidFill>
                  <a:schemeClr val="tx1">
                    <a:lumMod val="75000"/>
                    <a:lumOff val="25000"/>
                  </a:schemeClr>
                </a:solidFill>
                <a:latin typeface="微软雅黑" pitchFamily="34" charset="-122"/>
                <a:ea typeface="微软雅黑" pitchFamily="34" charset="-122"/>
                <a:cs typeface="Arial" pitchFamily="34" charset="0"/>
              </a:rPr>
              <a:t>3. </a:t>
            </a:r>
            <a:r>
              <a:rPr lang="zh-CN" altLang="en-US" sz="1600" b="1" dirty="0" smtClean="0">
                <a:solidFill>
                  <a:schemeClr val="tx1">
                    <a:lumMod val="75000"/>
                    <a:lumOff val="25000"/>
                  </a:schemeClr>
                </a:solidFill>
                <a:latin typeface="微软雅黑" pitchFamily="34" charset="-122"/>
                <a:ea typeface="微软雅黑" pitchFamily="34" charset="-122"/>
                <a:cs typeface="Arial" pitchFamily="34" charset="0"/>
              </a:rPr>
              <a:t>人才更多外向型流失，受到行业内外环境共同影响</a:t>
            </a:r>
          </a:p>
          <a:p>
            <a:pPr>
              <a:lnSpc>
                <a:spcPct val="200000"/>
              </a:lnSpc>
            </a:pPr>
            <a:r>
              <a:rPr lang="en-US" altLang="zh-CN" sz="1600" b="1" i="1" dirty="0" smtClean="0">
                <a:solidFill>
                  <a:schemeClr val="tx1">
                    <a:lumMod val="75000"/>
                    <a:lumOff val="25000"/>
                  </a:schemeClr>
                </a:solidFill>
                <a:latin typeface="微软雅黑" pitchFamily="34" charset="-122"/>
                <a:ea typeface="微软雅黑" pitchFamily="34" charset="-122"/>
                <a:cs typeface="Arial" pitchFamily="34" charset="0"/>
              </a:rPr>
              <a:t>4</a:t>
            </a:r>
            <a:r>
              <a:rPr lang="en-US" altLang="zh-CN" sz="1600" b="1" dirty="0" smtClean="0">
                <a:solidFill>
                  <a:schemeClr val="tx1">
                    <a:lumMod val="75000"/>
                    <a:lumOff val="25000"/>
                  </a:schemeClr>
                </a:solidFill>
                <a:latin typeface="微软雅黑" pitchFamily="34" charset="-122"/>
                <a:ea typeface="微软雅黑" pitchFamily="34" charset="-122"/>
                <a:cs typeface="Arial" pitchFamily="34" charset="0"/>
              </a:rPr>
              <a:t>. </a:t>
            </a:r>
            <a:r>
              <a:rPr lang="zh-CN" altLang="en-US" sz="1600" b="1" dirty="0" smtClean="0">
                <a:solidFill>
                  <a:schemeClr val="tx1">
                    <a:lumMod val="75000"/>
                    <a:lumOff val="25000"/>
                  </a:schemeClr>
                </a:solidFill>
                <a:latin typeface="微软雅黑" pitchFamily="34" charset="-122"/>
                <a:ea typeface="微软雅黑" pitchFamily="34" charset="-122"/>
                <a:cs typeface="Arial" pitchFamily="34" charset="0"/>
              </a:rPr>
              <a:t>岗位、制度专业化有所提升，但需求与表现存在落差</a:t>
            </a:r>
          </a:p>
          <a:p>
            <a:pPr>
              <a:lnSpc>
                <a:spcPct val="200000"/>
              </a:lnSpc>
            </a:pPr>
            <a:r>
              <a:rPr lang="en-US" altLang="zh-CN" sz="1600" b="1" i="1" dirty="0" smtClean="0">
                <a:solidFill>
                  <a:schemeClr val="tx1">
                    <a:lumMod val="75000"/>
                    <a:lumOff val="25000"/>
                  </a:schemeClr>
                </a:solidFill>
                <a:latin typeface="微软雅黑" pitchFamily="34" charset="-122"/>
                <a:ea typeface="微软雅黑" pitchFamily="34" charset="-122"/>
                <a:cs typeface="Arial" pitchFamily="34" charset="0"/>
              </a:rPr>
              <a:t>5. </a:t>
            </a:r>
            <a:r>
              <a:rPr lang="zh-CN" altLang="en-US" sz="1600" b="1" dirty="0" smtClean="0">
                <a:solidFill>
                  <a:schemeClr val="tx1">
                    <a:lumMod val="75000"/>
                    <a:lumOff val="25000"/>
                  </a:schemeClr>
                </a:solidFill>
                <a:latin typeface="微软雅黑" pitchFamily="34" charset="-122"/>
                <a:ea typeface="微软雅黑" pitchFamily="34" charset="-122"/>
                <a:cs typeface="Arial" pitchFamily="34" charset="0"/>
              </a:rPr>
              <a:t>重视培训，人才培养计划认可度高、效果明显</a:t>
            </a:r>
          </a:p>
        </p:txBody>
      </p:sp>
      <p:sp>
        <p:nvSpPr>
          <p:cNvPr id="4" name="TextBox 3"/>
          <p:cNvSpPr txBox="1"/>
          <p:nvPr/>
        </p:nvSpPr>
        <p:spPr>
          <a:xfrm>
            <a:off x="92345" y="339679"/>
            <a:ext cx="800219" cy="4646674"/>
          </a:xfrm>
          <a:prstGeom prst="rect">
            <a:avLst/>
          </a:prstGeom>
          <a:noFill/>
        </p:spPr>
        <p:txBody>
          <a:bodyPr vert="eaVert" wrap="square" rtlCol="0">
            <a:spAutoFit/>
          </a:bodyPr>
          <a:lstStyle/>
          <a:p>
            <a:r>
              <a:rPr lang="zh-CN" altLang="en-US" sz="1600" dirty="0" smtClean="0">
                <a:solidFill>
                  <a:schemeClr val="bg1"/>
                </a:solidFill>
                <a:latin typeface="微软雅黑" pitchFamily="34" charset="-122"/>
                <a:ea typeface="微软雅黑" pitchFamily="34" charset="-122"/>
              </a:rPr>
              <a:t>人才更多外向型流失，受到行业内外环境共同影响</a:t>
            </a:r>
            <a:r>
              <a:rPr lang="zh-CN" altLang="en-US" sz="2400" b="1" dirty="0" smtClean="0">
                <a:solidFill>
                  <a:schemeClr val="bg1"/>
                </a:solidFill>
                <a:latin typeface="微软雅黑" pitchFamily="34" charset="-122"/>
                <a:ea typeface="微软雅黑" pitchFamily="34" charset="-122"/>
              </a:rPr>
              <a:t>发现三</a:t>
            </a:r>
            <a:endParaRPr lang="zh-CN" altLang="en-US" sz="1600" dirty="0">
              <a:solidFill>
                <a:schemeClr val="bg1"/>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4815" y="89031"/>
            <a:ext cx="9503019" cy="682481"/>
          </a:xfrm>
          <a:prstGeom prst="trapezoid">
            <a:avLst>
              <a:gd name="adj" fmla="val 0"/>
            </a:avLst>
          </a:prstGeom>
        </p:spPr>
        <p:txBody>
          <a:bodyPr>
            <a:normAutofit/>
          </a:bodyPr>
          <a:lstStyle/>
          <a:p>
            <a:r>
              <a:rPr lang="zh-CN" altLang="en-US" sz="2400" dirty="0" smtClean="0"/>
              <a:t>与</a:t>
            </a:r>
            <a:r>
              <a:rPr lang="en-US" altLang="zh-CN" sz="2400" dirty="0" smtClean="0"/>
              <a:t>2010</a:t>
            </a:r>
            <a:r>
              <a:rPr lang="zh-CN" altLang="en-US" sz="2400" dirty="0" smtClean="0"/>
              <a:t>年相比，公益行业职业氛围有改善，员工职业稳定性提升</a:t>
            </a:r>
          </a:p>
        </p:txBody>
      </p:sp>
      <p:graphicFrame>
        <p:nvGraphicFramePr>
          <p:cNvPr id="12" name="Object 12"/>
          <p:cNvGraphicFramePr>
            <a:graphicFrameLocks noChangeAspect="1"/>
          </p:cNvGraphicFramePr>
          <p:nvPr/>
        </p:nvGraphicFramePr>
        <p:xfrm>
          <a:off x="1293476" y="1485891"/>
          <a:ext cx="4733776" cy="3168352"/>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0"/>
          <p:cNvSpPr txBox="1">
            <a:spLocks noChangeArrowheads="1"/>
          </p:cNvSpPr>
          <p:nvPr/>
        </p:nvSpPr>
        <p:spPr bwMode="auto">
          <a:xfrm>
            <a:off x="1415138" y="1188173"/>
            <a:ext cx="5645330" cy="307777"/>
          </a:xfrm>
          <a:prstGeom prst="rect">
            <a:avLst/>
          </a:prstGeom>
          <a:noFill/>
          <a:ln w="9525" algn="ctr">
            <a:noFill/>
            <a:miter lim="800000"/>
            <a:headEnd/>
            <a:tailEnd/>
          </a:ln>
        </p:spPr>
        <p:txBody>
          <a:bodyPr wrap="square">
            <a:spAutoFit/>
          </a:bodyPr>
          <a:lstStyle/>
          <a:p>
            <a:pPr algn="ctr" fontAlgn="base">
              <a:spcBef>
                <a:spcPct val="0"/>
              </a:spcBef>
              <a:spcAft>
                <a:spcPct val="0"/>
              </a:spcAft>
            </a:pPr>
            <a:r>
              <a:rPr lang="zh-CN" altLang="en-US" sz="1400" b="1" dirty="0" smtClean="0">
                <a:solidFill>
                  <a:schemeClr val="tx1">
                    <a:lumMod val="75000"/>
                    <a:lumOff val="25000"/>
                  </a:schemeClr>
                </a:solidFill>
                <a:latin typeface="Arial" pitchFamily="34" charset="0"/>
                <a:ea typeface="华文细黑" pitchFamily="2" charset="-122"/>
                <a:cs typeface="Arial" pitchFamily="34" charset="0"/>
              </a:rPr>
              <a:t>附图  </a:t>
            </a:r>
            <a:r>
              <a:rPr lang="en-US" altLang="zh-CN" sz="1400" b="1" dirty="0" smtClean="0">
                <a:solidFill>
                  <a:schemeClr val="tx1">
                    <a:lumMod val="75000"/>
                    <a:lumOff val="25000"/>
                  </a:schemeClr>
                </a:solidFill>
                <a:latin typeface="Arial" pitchFamily="34" charset="0"/>
                <a:ea typeface="华文细黑" pitchFamily="2" charset="-122"/>
                <a:cs typeface="Arial" pitchFamily="34" charset="0"/>
              </a:rPr>
              <a:t>2010</a:t>
            </a:r>
            <a:r>
              <a:rPr lang="zh-CN" altLang="en-US" sz="1400" b="1" dirty="0" smtClean="0">
                <a:solidFill>
                  <a:schemeClr val="tx1">
                    <a:lumMod val="75000"/>
                    <a:lumOff val="25000"/>
                  </a:schemeClr>
                </a:solidFill>
                <a:latin typeface="Arial" pitchFamily="34" charset="0"/>
                <a:ea typeface="华文细黑" pitchFamily="2" charset="-122"/>
                <a:cs typeface="Arial" pitchFamily="34" charset="0"/>
              </a:rPr>
              <a:t>年与</a:t>
            </a:r>
            <a:r>
              <a:rPr lang="en-US" altLang="zh-CN" sz="1400" b="1" dirty="0" smtClean="0">
                <a:solidFill>
                  <a:schemeClr val="tx1">
                    <a:lumMod val="75000"/>
                    <a:lumOff val="25000"/>
                  </a:schemeClr>
                </a:solidFill>
                <a:latin typeface="Arial" pitchFamily="34" charset="0"/>
                <a:ea typeface="华文细黑" pitchFamily="2" charset="-122"/>
                <a:cs typeface="Arial" pitchFamily="34" charset="0"/>
              </a:rPr>
              <a:t>2014</a:t>
            </a:r>
            <a:r>
              <a:rPr lang="zh-CN" altLang="en-US" sz="1400" b="1" dirty="0" smtClean="0">
                <a:solidFill>
                  <a:schemeClr val="tx1">
                    <a:lumMod val="75000"/>
                    <a:lumOff val="25000"/>
                  </a:schemeClr>
                </a:solidFill>
                <a:latin typeface="Arial" pitchFamily="34" charset="0"/>
                <a:ea typeface="华文细黑" pitchFamily="2" charset="-122"/>
                <a:cs typeface="Arial" pitchFamily="34" charset="0"/>
              </a:rPr>
              <a:t>年公益组织工作氛围对比情况（满分</a:t>
            </a:r>
            <a:r>
              <a:rPr lang="en-US" altLang="zh-CN" sz="1400" b="1" dirty="0" smtClean="0">
                <a:solidFill>
                  <a:schemeClr val="tx1">
                    <a:lumMod val="75000"/>
                    <a:lumOff val="25000"/>
                  </a:schemeClr>
                </a:solidFill>
                <a:latin typeface="Arial" pitchFamily="34" charset="0"/>
                <a:ea typeface="华文细黑" pitchFamily="2" charset="-122"/>
                <a:cs typeface="Arial" pitchFamily="34" charset="0"/>
              </a:rPr>
              <a:t>5</a:t>
            </a:r>
            <a:r>
              <a:rPr lang="zh-CN" altLang="en-US" sz="1400" b="1" dirty="0" smtClean="0">
                <a:solidFill>
                  <a:schemeClr val="tx1">
                    <a:lumMod val="75000"/>
                    <a:lumOff val="25000"/>
                  </a:schemeClr>
                </a:solidFill>
                <a:latin typeface="Arial" pitchFamily="34" charset="0"/>
                <a:ea typeface="华文细黑" pitchFamily="2" charset="-122"/>
                <a:cs typeface="Arial" pitchFamily="34" charset="0"/>
              </a:rPr>
              <a:t>分）</a:t>
            </a:r>
            <a:endParaRPr lang="zh-CN" altLang="en-US" sz="1400" b="1" dirty="0">
              <a:solidFill>
                <a:schemeClr val="tx1">
                  <a:lumMod val="75000"/>
                  <a:lumOff val="25000"/>
                </a:schemeClr>
              </a:solidFill>
              <a:latin typeface="Arial" pitchFamily="34" charset="0"/>
              <a:ea typeface="华文细黑" pitchFamily="2" charset="-122"/>
              <a:cs typeface="Arial" pitchFamily="34" charset="0"/>
            </a:endParaRPr>
          </a:p>
        </p:txBody>
      </p:sp>
      <p:sp>
        <p:nvSpPr>
          <p:cNvPr id="14" name="TextBox 11"/>
          <p:cNvSpPr txBox="1">
            <a:spLocks noChangeArrowheads="1"/>
          </p:cNvSpPr>
          <p:nvPr/>
        </p:nvSpPr>
        <p:spPr bwMode="auto">
          <a:xfrm>
            <a:off x="6359079" y="2252794"/>
            <a:ext cx="4168346" cy="1661993"/>
          </a:xfrm>
          <a:prstGeom prst="rect">
            <a:avLst/>
          </a:prstGeom>
          <a:noFill/>
          <a:ln w="9525" algn="ctr">
            <a:noFill/>
            <a:miter lim="800000"/>
            <a:headEnd/>
            <a:tailEnd/>
          </a:ln>
        </p:spPr>
        <p:txBody>
          <a:bodyPr wrap="square">
            <a:spAutoFit/>
          </a:bodyPr>
          <a:lstStyle/>
          <a:p>
            <a:pPr marL="1733550" indent="-1733550"/>
            <a:r>
              <a:rPr lang="en-US" altLang="zh-CN" sz="4800" b="1" i="1" dirty="0" smtClean="0">
                <a:solidFill>
                  <a:srgbClr val="339966"/>
                </a:solidFill>
                <a:latin typeface="Arial" pitchFamily="34" charset="0"/>
                <a:ea typeface="华文细黑" pitchFamily="2" charset="-122"/>
                <a:cs typeface="Arial" pitchFamily="34" charset="0"/>
              </a:rPr>
              <a:t>90.5</a:t>
            </a:r>
            <a:r>
              <a:rPr lang="en-US" altLang="zh-CN" sz="4800" i="1" dirty="0" smtClean="0">
                <a:solidFill>
                  <a:srgbClr val="339966"/>
                </a:solidFill>
                <a:latin typeface="Arial" pitchFamily="34" charset="0"/>
                <a:ea typeface="华文细黑" pitchFamily="2" charset="-122"/>
                <a:cs typeface="Arial" pitchFamily="34" charset="0"/>
              </a:rPr>
              <a:t>%</a:t>
            </a:r>
            <a:endParaRPr lang="en-US" altLang="zh-CN" sz="1400" i="1" dirty="0" smtClean="0">
              <a:solidFill>
                <a:srgbClr val="339966"/>
              </a:solidFill>
              <a:latin typeface="Arial" pitchFamily="34" charset="0"/>
              <a:ea typeface="华文细黑" pitchFamily="2" charset="-122"/>
              <a:cs typeface="Arial" pitchFamily="34" charset="0"/>
            </a:endParaRPr>
          </a:p>
          <a:p>
            <a:endParaRPr lang="zh-CN" altLang="en-US" dirty="0" smtClean="0">
              <a:latin typeface="Arial" pitchFamily="34" charset="0"/>
              <a:ea typeface="华文细黑" pitchFamily="2" charset="-122"/>
              <a:cs typeface="Arial" pitchFamily="34" charset="0"/>
            </a:endParaRPr>
          </a:p>
          <a:p>
            <a:endParaRPr lang="en-US" altLang="zh-CN" b="1" i="1" dirty="0" smtClean="0">
              <a:solidFill>
                <a:srgbClr val="008BD9"/>
              </a:solidFill>
              <a:latin typeface="Arial" pitchFamily="34" charset="0"/>
              <a:ea typeface="华文细黑" pitchFamily="2" charset="-122"/>
              <a:cs typeface="Arial" pitchFamily="34" charset="0"/>
            </a:endParaRPr>
          </a:p>
          <a:p>
            <a:r>
              <a:rPr lang="en-US" altLang="zh-CN" b="1" i="1" dirty="0" smtClean="0">
                <a:solidFill>
                  <a:srgbClr val="008BD9"/>
                </a:solidFill>
                <a:latin typeface="Arial" pitchFamily="34" charset="0"/>
                <a:ea typeface="华文细黑" pitchFamily="2" charset="-122"/>
                <a:cs typeface="Arial" pitchFamily="34" charset="0"/>
              </a:rPr>
              <a:t>  </a:t>
            </a:r>
            <a:r>
              <a:rPr lang="en-US" altLang="zh-CN" b="1" i="1" dirty="0" smtClean="0">
                <a:solidFill>
                  <a:schemeClr val="bg1">
                    <a:lumMod val="50000"/>
                  </a:schemeClr>
                </a:solidFill>
                <a:latin typeface="Arial" pitchFamily="34" charset="0"/>
                <a:ea typeface="华文细黑" pitchFamily="2" charset="-122"/>
                <a:cs typeface="Arial" pitchFamily="34" charset="0"/>
              </a:rPr>
              <a:t>81.4%</a:t>
            </a:r>
            <a:r>
              <a:rPr lang="zh-CN" altLang="en-US" sz="1400" dirty="0" smtClean="0">
                <a:latin typeface="Arial" pitchFamily="34" charset="0"/>
                <a:ea typeface="华文细黑" pitchFamily="2" charset="-122"/>
                <a:cs typeface="Arial" pitchFamily="34" charset="0"/>
              </a:rPr>
              <a:t>继续留在本机构工作</a:t>
            </a:r>
            <a:endParaRPr lang="en-US" altLang="zh-CN" sz="1400" dirty="0" smtClean="0">
              <a:latin typeface="Arial" pitchFamily="34" charset="0"/>
              <a:ea typeface="华文细黑" pitchFamily="2" charset="-122"/>
              <a:cs typeface="Arial" pitchFamily="34" charset="0"/>
            </a:endParaRPr>
          </a:p>
        </p:txBody>
      </p:sp>
      <p:sp>
        <p:nvSpPr>
          <p:cNvPr id="7" name="矩形 6"/>
          <p:cNvSpPr/>
          <p:nvPr/>
        </p:nvSpPr>
        <p:spPr>
          <a:xfrm>
            <a:off x="6537790" y="2057395"/>
            <a:ext cx="721705" cy="369332"/>
          </a:xfrm>
          <a:prstGeom prst="rect">
            <a:avLst/>
          </a:prstGeom>
        </p:spPr>
        <p:txBody>
          <a:bodyPr wrap="none">
            <a:spAutoFit/>
          </a:bodyPr>
          <a:lstStyle/>
          <a:p>
            <a:r>
              <a:rPr lang="en-US" altLang="zh-CN" b="1" i="1" dirty="0" smtClean="0">
                <a:solidFill>
                  <a:srgbClr val="339966"/>
                </a:solidFill>
                <a:latin typeface="Arial" pitchFamily="34" charset="0"/>
                <a:ea typeface="华文细黑" pitchFamily="2" charset="-122"/>
                <a:cs typeface="Arial" pitchFamily="34" charset="0"/>
              </a:rPr>
              <a:t>2014</a:t>
            </a:r>
          </a:p>
        </p:txBody>
      </p:sp>
      <p:sp>
        <p:nvSpPr>
          <p:cNvPr id="8" name="矩形 7"/>
          <p:cNvSpPr/>
          <p:nvPr/>
        </p:nvSpPr>
        <p:spPr>
          <a:xfrm>
            <a:off x="6537790" y="3200403"/>
            <a:ext cx="721705" cy="369332"/>
          </a:xfrm>
          <a:prstGeom prst="rect">
            <a:avLst/>
          </a:prstGeom>
        </p:spPr>
        <p:txBody>
          <a:bodyPr wrap="none">
            <a:spAutoFit/>
          </a:bodyPr>
          <a:lstStyle/>
          <a:p>
            <a:r>
              <a:rPr lang="en-US" altLang="zh-CN" b="1" i="1" dirty="0" smtClean="0">
                <a:solidFill>
                  <a:schemeClr val="tx1">
                    <a:lumMod val="50000"/>
                    <a:lumOff val="50000"/>
                  </a:schemeClr>
                </a:solidFill>
                <a:latin typeface="Arial" pitchFamily="34" charset="0"/>
                <a:ea typeface="华文细黑" pitchFamily="2" charset="-122"/>
                <a:cs typeface="Arial" pitchFamily="34" charset="0"/>
              </a:rPr>
              <a:t>2010</a:t>
            </a:r>
          </a:p>
        </p:txBody>
      </p:sp>
      <p:sp>
        <p:nvSpPr>
          <p:cNvPr id="11" name="矩形 10"/>
          <p:cNvSpPr/>
          <p:nvPr/>
        </p:nvSpPr>
        <p:spPr>
          <a:xfrm>
            <a:off x="8371660" y="2412305"/>
            <a:ext cx="2155762" cy="523220"/>
          </a:xfrm>
          <a:prstGeom prst="rect">
            <a:avLst/>
          </a:prstGeom>
        </p:spPr>
        <p:txBody>
          <a:bodyPr wrap="square">
            <a:spAutoFit/>
          </a:bodyPr>
          <a:lstStyle/>
          <a:p>
            <a:r>
              <a:rPr lang="zh-CN" altLang="en-US" sz="1400" dirty="0" smtClean="0">
                <a:latin typeface="Arial" pitchFamily="34" charset="0"/>
                <a:ea typeface="华文细黑" pitchFamily="2" charset="-122"/>
                <a:cs typeface="Arial" pitchFamily="34" charset="0"/>
              </a:rPr>
              <a:t>从业者未来一年将继续服务本机构</a:t>
            </a:r>
          </a:p>
        </p:txBody>
      </p:sp>
      <p:sp>
        <p:nvSpPr>
          <p:cNvPr id="10" name="矩形 9"/>
          <p:cNvSpPr/>
          <p:nvPr/>
        </p:nvSpPr>
        <p:spPr>
          <a:xfrm>
            <a:off x="-1" y="0"/>
            <a:ext cx="958531" cy="5400675"/>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7" name="TextBox 16"/>
          <p:cNvSpPr txBox="1"/>
          <p:nvPr/>
        </p:nvSpPr>
        <p:spPr>
          <a:xfrm>
            <a:off x="61562" y="339679"/>
            <a:ext cx="830997" cy="4503797"/>
          </a:xfrm>
          <a:prstGeom prst="rect">
            <a:avLst/>
          </a:prstGeom>
          <a:noFill/>
        </p:spPr>
        <p:txBody>
          <a:bodyPr vert="eaVert" wrap="square" rtlCol="0">
            <a:spAutoFit/>
          </a:bodyPr>
          <a:lstStyle/>
          <a:p>
            <a:r>
              <a:rPr lang="zh-CN" altLang="en-US" dirty="0" smtClean="0">
                <a:solidFill>
                  <a:schemeClr val="bg1"/>
                </a:solidFill>
                <a:latin typeface="微软雅黑" pitchFamily="34" charset="-122"/>
                <a:ea typeface="微软雅黑" pitchFamily="34" charset="-122"/>
              </a:rPr>
              <a:t>稳定性、专业性提升，但工作强度更大</a:t>
            </a:r>
          </a:p>
          <a:p>
            <a:r>
              <a:rPr lang="zh-CN" altLang="en-US" sz="2400" b="1" dirty="0" smtClean="0">
                <a:solidFill>
                  <a:schemeClr val="bg1"/>
                </a:solidFill>
                <a:latin typeface="微软雅黑" pitchFamily="34" charset="-122"/>
                <a:ea typeface="微软雅黑" pitchFamily="34" charset="-122"/>
              </a:rPr>
              <a:t>发现一</a:t>
            </a:r>
            <a:endParaRPr lang="zh-CN" altLang="en-US" sz="16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46922" y="160369"/>
            <a:ext cx="8687971" cy="523745"/>
          </a:xfrm>
        </p:spPr>
        <p:txBody>
          <a:bodyPr>
            <a:normAutofit/>
          </a:bodyPr>
          <a:lstStyle/>
          <a:p>
            <a:r>
              <a:rPr lang="zh-CN" altLang="en-US" sz="2400" dirty="0" smtClean="0"/>
              <a:t>人员规模稳定的前提下，高学历、职业化员工</a:t>
            </a:r>
            <a:r>
              <a:rPr lang="zh-CN" altLang="en-US" sz="2400" dirty="0" smtClean="0"/>
              <a:t>比例有所增加</a:t>
            </a:r>
            <a:endParaRPr lang="zh-CN" altLang="en-US" sz="2400" dirty="0" smtClean="0"/>
          </a:p>
        </p:txBody>
      </p:sp>
      <p:sp>
        <p:nvSpPr>
          <p:cNvPr id="4" name="矩形 3"/>
          <p:cNvSpPr/>
          <p:nvPr/>
        </p:nvSpPr>
        <p:spPr>
          <a:xfrm>
            <a:off x="3894402" y="1112663"/>
            <a:ext cx="721705" cy="369332"/>
          </a:xfrm>
          <a:prstGeom prst="rect">
            <a:avLst/>
          </a:prstGeom>
        </p:spPr>
        <p:txBody>
          <a:bodyPr wrap="none">
            <a:spAutoFit/>
          </a:bodyPr>
          <a:lstStyle/>
          <a:p>
            <a:r>
              <a:rPr lang="en-US" altLang="zh-CN" b="1" dirty="0" smtClean="0">
                <a:solidFill>
                  <a:srgbClr val="339966"/>
                </a:solidFill>
                <a:latin typeface="Arial" pitchFamily="34" charset="0"/>
                <a:ea typeface="华文细黑" pitchFamily="2" charset="-122"/>
                <a:cs typeface="Arial" pitchFamily="34" charset="0"/>
              </a:rPr>
              <a:t>2014</a:t>
            </a:r>
            <a:endParaRPr lang="zh-CN" altLang="en-US" b="1" dirty="0">
              <a:solidFill>
                <a:srgbClr val="339966"/>
              </a:solidFill>
              <a:latin typeface="Arial" pitchFamily="34" charset="0"/>
              <a:ea typeface="华文细黑" pitchFamily="2" charset="-122"/>
              <a:cs typeface="Arial" pitchFamily="34" charset="0"/>
            </a:endParaRPr>
          </a:p>
        </p:txBody>
      </p:sp>
      <p:sp>
        <p:nvSpPr>
          <p:cNvPr id="5" name="矩形 4"/>
          <p:cNvSpPr/>
          <p:nvPr/>
        </p:nvSpPr>
        <p:spPr>
          <a:xfrm>
            <a:off x="6585764" y="1112663"/>
            <a:ext cx="761048" cy="369332"/>
          </a:xfrm>
          <a:prstGeom prst="rect">
            <a:avLst/>
          </a:prstGeom>
        </p:spPr>
        <p:txBody>
          <a:bodyPr wrap="square">
            <a:spAutoFit/>
          </a:bodyPr>
          <a:lstStyle/>
          <a:p>
            <a:r>
              <a:rPr lang="en-US" altLang="zh-CN" b="1" dirty="0" smtClean="0">
                <a:latin typeface="Arial" pitchFamily="34" charset="0"/>
                <a:ea typeface="华文细黑" pitchFamily="2" charset="-122"/>
                <a:cs typeface="Arial" pitchFamily="34" charset="0"/>
              </a:rPr>
              <a:t>2010</a:t>
            </a:r>
            <a:endParaRPr lang="zh-CN" altLang="en-US" b="1" dirty="0">
              <a:latin typeface="Arial" pitchFamily="34" charset="0"/>
              <a:ea typeface="华文细黑" pitchFamily="2" charset="-122"/>
              <a:cs typeface="Arial" pitchFamily="34" charset="0"/>
            </a:endParaRPr>
          </a:p>
        </p:txBody>
      </p:sp>
      <p:sp>
        <p:nvSpPr>
          <p:cNvPr id="8" name="矩形 7"/>
          <p:cNvSpPr/>
          <p:nvPr/>
        </p:nvSpPr>
        <p:spPr>
          <a:xfrm>
            <a:off x="2216577" y="2196230"/>
            <a:ext cx="8768220" cy="461665"/>
          </a:xfrm>
          <a:prstGeom prst="rect">
            <a:avLst/>
          </a:prstGeom>
        </p:spPr>
        <p:txBody>
          <a:bodyPr wrap="square">
            <a:spAutoFit/>
          </a:bodyPr>
          <a:lstStyle/>
          <a:p>
            <a:pPr marL="258763" indent="-258763">
              <a:lnSpc>
                <a:spcPct val="120000"/>
              </a:lnSpc>
              <a:spcBef>
                <a:spcPct val="50000"/>
              </a:spcBef>
              <a:buSzPct val="120000"/>
            </a:pPr>
            <a:r>
              <a:rPr lang="zh-CN" altLang="en-US" sz="1400" b="1" dirty="0" smtClean="0">
                <a:solidFill>
                  <a:schemeClr val="tx1">
                    <a:lumMod val="65000"/>
                    <a:lumOff val="35000"/>
                  </a:schemeClr>
                </a:solidFill>
                <a:latin typeface="Arial" pitchFamily="34" charset="0"/>
                <a:ea typeface="华文细黑" pitchFamily="2" charset="-122"/>
                <a:cs typeface="Arial" pitchFamily="34" charset="0"/>
              </a:rPr>
              <a:t>志愿者     </a:t>
            </a:r>
            <a:r>
              <a:rPr lang="zh-CN" altLang="en-US" sz="1400" b="1" dirty="0" smtClean="0">
                <a:solidFill>
                  <a:srgbClr val="C00000"/>
                </a:solidFill>
                <a:latin typeface="Arial" pitchFamily="34" charset="0"/>
                <a:ea typeface="华文细黑" pitchFamily="2" charset="-122"/>
                <a:cs typeface="Arial" pitchFamily="34" charset="0"/>
              </a:rPr>
              <a:t>                 </a:t>
            </a:r>
            <a:r>
              <a:rPr lang="en-US" altLang="zh-CN" sz="2000" b="1" i="1" dirty="0" smtClean="0">
                <a:solidFill>
                  <a:srgbClr val="339966"/>
                </a:solidFill>
                <a:latin typeface="Arial" pitchFamily="34" charset="0"/>
                <a:ea typeface="华文细黑" pitchFamily="2" charset="-122"/>
                <a:cs typeface="Arial" pitchFamily="34" charset="0"/>
              </a:rPr>
              <a:t>157</a:t>
            </a:r>
            <a:r>
              <a:rPr lang="zh-CN" altLang="en-US" sz="1400" dirty="0" smtClean="0">
                <a:solidFill>
                  <a:schemeClr val="tx1">
                    <a:lumMod val="65000"/>
                    <a:lumOff val="35000"/>
                  </a:schemeClr>
                </a:solidFill>
                <a:latin typeface="Arial" pitchFamily="34" charset="0"/>
                <a:ea typeface="华文细黑" pitchFamily="2" charset="-122"/>
                <a:cs typeface="Arial" pitchFamily="34" charset="0"/>
              </a:rPr>
              <a:t>人                                      </a:t>
            </a:r>
            <a:r>
              <a:rPr lang="en-US" altLang="zh-CN" sz="2000" b="1" i="1" dirty="0" smtClean="0">
                <a:solidFill>
                  <a:schemeClr val="bg1">
                    <a:lumMod val="50000"/>
                  </a:schemeClr>
                </a:solidFill>
                <a:latin typeface="Arial" pitchFamily="34" charset="0"/>
                <a:ea typeface="华文细黑" pitchFamily="2" charset="-122"/>
                <a:cs typeface="Arial" pitchFamily="34" charset="0"/>
              </a:rPr>
              <a:t>140.9</a:t>
            </a:r>
            <a:r>
              <a:rPr lang="zh-CN" altLang="en-US" sz="1400" dirty="0" smtClean="0">
                <a:solidFill>
                  <a:schemeClr val="tx1">
                    <a:lumMod val="65000"/>
                    <a:lumOff val="35000"/>
                  </a:schemeClr>
                </a:solidFill>
                <a:latin typeface="Arial" pitchFamily="34" charset="0"/>
                <a:ea typeface="华文细黑" pitchFamily="2" charset="-122"/>
                <a:cs typeface="Arial" pitchFamily="34" charset="0"/>
              </a:rPr>
              <a:t>人</a:t>
            </a:r>
            <a:endParaRPr lang="en-US" altLang="zh-CN" sz="1400" dirty="0" smtClean="0">
              <a:solidFill>
                <a:schemeClr val="tx1">
                  <a:lumMod val="65000"/>
                  <a:lumOff val="35000"/>
                </a:schemeClr>
              </a:solidFill>
              <a:latin typeface="Arial" pitchFamily="34" charset="0"/>
              <a:ea typeface="华文细黑" pitchFamily="2" charset="-122"/>
              <a:cs typeface="Arial" pitchFamily="34" charset="0"/>
            </a:endParaRPr>
          </a:p>
        </p:txBody>
      </p:sp>
      <p:sp>
        <p:nvSpPr>
          <p:cNvPr id="20" name="矩形 19"/>
          <p:cNvSpPr/>
          <p:nvPr/>
        </p:nvSpPr>
        <p:spPr>
          <a:xfrm>
            <a:off x="3853157" y="2556321"/>
            <a:ext cx="5104108" cy="683264"/>
          </a:xfrm>
          <a:prstGeom prst="rect">
            <a:avLst/>
          </a:prstGeom>
        </p:spPr>
        <p:txBody>
          <a:bodyPr wrap="square">
            <a:spAutoFit/>
          </a:bodyPr>
          <a:lstStyle/>
          <a:p>
            <a:pPr marL="258763" indent="-258763">
              <a:lnSpc>
                <a:spcPct val="120000"/>
              </a:lnSpc>
              <a:spcBef>
                <a:spcPct val="50000"/>
              </a:spcBef>
              <a:buSzPct val="120000"/>
            </a:pPr>
            <a:r>
              <a:rPr lang="en-US" altLang="zh-CN" sz="3200" b="1" i="1" dirty="0" smtClean="0">
                <a:solidFill>
                  <a:srgbClr val="339966"/>
                </a:solidFill>
                <a:latin typeface="Arial" pitchFamily="34" charset="0"/>
                <a:ea typeface="华文细黑" pitchFamily="2" charset="-122"/>
                <a:cs typeface="Arial" pitchFamily="34" charset="0"/>
              </a:rPr>
              <a:t>71.3</a:t>
            </a:r>
            <a:r>
              <a:rPr lang="en-US" altLang="zh-CN" sz="3200" dirty="0" smtClean="0">
                <a:solidFill>
                  <a:srgbClr val="339966"/>
                </a:solidFill>
                <a:latin typeface="Arial" pitchFamily="34" charset="0"/>
                <a:ea typeface="华文细黑" pitchFamily="2" charset="-122"/>
                <a:cs typeface="Arial" pitchFamily="34" charset="0"/>
              </a:rPr>
              <a:t>%</a:t>
            </a:r>
            <a:r>
              <a:rPr lang="en-US" altLang="zh-CN" sz="1400" b="1" dirty="0" smtClean="0">
                <a:solidFill>
                  <a:schemeClr val="tx1">
                    <a:lumMod val="65000"/>
                    <a:lumOff val="35000"/>
                  </a:schemeClr>
                </a:solidFill>
                <a:latin typeface="Arial" pitchFamily="34" charset="0"/>
                <a:ea typeface="华文细黑" pitchFamily="2" charset="-122"/>
                <a:cs typeface="Arial" pitchFamily="34" charset="0"/>
              </a:rPr>
              <a:t>                                </a:t>
            </a:r>
            <a:r>
              <a:rPr lang="en-US" altLang="zh-CN" sz="2200" b="1" i="1" dirty="0" smtClean="0">
                <a:solidFill>
                  <a:schemeClr val="bg1">
                    <a:lumMod val="50000"/>
                  </a:schemeClr>
                </a:solidFill>
                <a:latin typeface="Arial" pitchFamily="34" charset="0"/>
                <a:ea typeface="华文细黑" pitchFamily="2" charset="-122"/>
                <a:cs typeface="Arial" pitchFamily="34" charset="0"/>
              </a:rPr>
              <a:t>66.7%</a:t>
            </a:r>
          </a:p>
        </p:txBody>
      </p:sp>
      <p:sp>
        <p:nvSpPr>
          <p:cNvPr id="21" name="圆角矩形 20"/>
          <p:cNvSpPr/>
          <p:nvPr/>
        </p:nvSpPr>
        <p:spPr>
          <a:xfrm>
            <a:off x="3363932" y="3201575"/>
            <a:ext cx="2907614" cy="499428"/>
          </a:xfrm>
          <a:prstGeom prst="roundRect">
            <a:avLst/>
          </a:prstGeom>
          <a:ln>
            <a:solidFill>
              <a:schemeClr val="bg1">
                <a:lumMod val="85000"/>
              </a:schemeClr>
            </a:solidFill>
          </a:ln>
        </p:spPr>
        <p:txBody>
          <a:bodyPr wrap="square">
            <a:spAutoFit/>
          </a:bodyPr>
          <a:lstStyle/>
          <a:p>
            <a:pPr>
              <a:lnSpc>
                <a:spcPts val="1400"/>
              </a:lnSpc>
            </a:pPr>
            <a:r>
              <a:rPr lang="zh-CN" altLang="en-US" sz="1200" dirty="0" smtClean="0">
                <a:latin typeface="Arial" pitchFamily="34" charset="0"/>
                <a:ea typeface="华文楷体" pitchFamily="2" charset="-122"/>
                <a:cs typeface="Arial" pitchFamily="34" charset="0"/>
              </a:rPr>
              <a:t>项目管理</a:t>
            </a:r>
            <a:r>
              <a:rPr lang="en-US" altLang="zh-CN" sz="1200" dirty="0" smtClean="0">
                <a:latin typeface="Arial" pitchFamily="34" charset="0"/>
                <a:ea typeface="华文楷体" pitchFamily="2" charset="-122"/>
                <a:cs typeface="Arial" pitchFamily="34" charset="0"/>
              </a:rPr>
              <a:t>/</a:t>
            </a:r>
            <a:r>
              <a:rPr lang="zh-CN" altLang="en-US" sz="1200" dirty="0" smtClean="0">
                <a:latin typeface="Arial" pitchFamily="34" charset="0"/>
                <a:ea typeface="华文楷体" pitchFamily="2" charset="-122"/>
                <a:cs typeface="Arial" pitchFamily="34" charset="0"/>
              </a:rPr>
              <a:t>组织管理岗位中，管理学专业的员工分别占</a:t>
            </a:r>
            <a:r>
              <a:rPr lang="en-US" altLang="zh-CN" sz="1200" dirty="0" smtClean="0">
                <a:latin typeface="Arial" pitchFamily="34" charset="0"/>
                <a:ea typeface="华文楷体" pitchFamily="2" charset="-122"/>
                <a:cs typeface="Arial" pitchFamily="34" charset="0"/>
              </a:rPr>
              <a:t>31.6%</a:t>
            </a:r>
            <a:r>
              <a:rPr lang="zh-CN" altLang="en-US" sz="1200" dirty="0" smtClean="0">
                <a:latin typeface="Arial" pitchFamily="34" charset="0"/>
                <a:ea typeface="华文楷体" pitchFamily="2" charset="-122"/>
                <a:cs typeface="Arial" pitchFamily="34" charset="0"/>
              </a:rPr>
              <a:t>，</a:t>
            </a:r>
            <a:r>
              <a:rPr lang="en-US" altLang="zh-CN" sz="1200" dirty="0" smtClean="0">
                <a:latin typeface="Arial" pitchFamily="34" charset="0"/>
                <a:ea typeface="华文楷体" pitchFamily="2" charset="-122"/>
                <a:cs typeface="Arial" pitchFamily="34" charset="0"/>
              </a:rPr>
              <a:t>42.9%</a:t>
            </a:r>
            <a:endParaRPr lang="zh-CN" altLang="en-US" sz="1200" dirty="0">
              <a:latin typeface="Arial" pitchFamily="34" charset="0"/>
              <a:ea typeface="华文楷体" pitchFamily="2" charset="-122"/>
              <a:cs typeface="Arial" pitchFamily="34" charset="0"/>
            </a:endParaRPr>
          </a:p>
        </p:txBody>
      </p:sp>
      <p:sp>
        <p:nvSpPr>
          <p:cNvPr id="23" name="矩形 22"/>
          <p:cNvSpPr/>
          <p:nvPr/>
        </p:nvSpPr>
        <p:spPr>
          <a:xfrm>
            <a:off x="4009020" y="4276204"/>
            <a:ext cx="5072286" cy="683264"/>
          </a:xfrm>
          <a:prstGeom prst="rect">
            <a:avLst/>
          </a:prstGeom>
        </p:spPr>
        <p:txBody>
          <a:bodyPr wrap="square">
            <a:spAutoFit/>
          </a:bodyPr>
          <a:lstStyle/>
          <a:p>
            <a:pPr marL="258763" indent="-258763">
              <a:lnSpc>
                <a:spcPct val="120000"/>
              </a:lnSpc>
              <a:spcBef>
                <a:spcPct val="50000"/>
              </a:spcBef>
              <a:buSzPct val="120000"/>
            </a:pPr>
            <a:r>
              <a:rPr lang="en-US" altLang="zh-CN" sz="3200" b="1" i="1" dirty="0" smtClean="0">
                <a:solidFill>
                  <a:srgbClr val="339966"/>
                </a:solidFill>
                <a:latin typeface="Arial" pitchFamily="34" charset="0"/>
                <a:ea typeface="华文细黑" pitchFamily="2" charset="-122"/>
                <a:cs typeface="Arial" pitchFamily="34" charset="0"/>
              </a:rPr>
              <a:t>9.1</a:t>
            </a:r>
            <a:r>
              <a:rPr lang="zh-CN" altLang="en-US" sz="1400" dirty="0" smtClean="0">
                <a:solidFill>
                  <a:schemeClr val="tx1">
                    <a:lumMod val="65000"/>
                    <a:lumOff val="35000"/>
                  </a:schemeClr>
                </a:solidFill>
                <a:latin typeface="Arial" pitchFamily="34" charset="0"/>
                <a:ea typeface="华文细黑" pitchFamily="2" charset="-122"/>
                <a:cs typeface="Arial" pitchFamily="34" charset="0"/>
              </a:rPr>
              <a:t>个</a:t>
            </a:r>
            <a:r>
              <a:rPr lang="en-US" altLang="zh-CN" sz="1400" dirty="0" smtClean="0">
                <a:solidFill>
                  <a:schemeClr val="tx1">
                    <a:lumMod val="65000"/>
                    <a:lumOff val="35000"/>
                  </a:schemeClr>
                </a:solidFill>
                <a:latin typeface="Arial" pitchFamily="34" charset="0"/>
                <a:ea typeface="华文细黑" pitchFamily="2" charset="-122"/>
                <a:cs typeface="Arial" pitchFamily="34" charset="0"/>
              </a:rPr>
              <a:t>                                           </a:t>
            </a:r>
            <a:r>
              <a:rPr lang="en-US" altLang="zh-CN" sz="2000" b="1" i="1" dirty="0" smtClean="0">
                <a:solidFill>
                  <a:schemeClr val="bg1">
                    <a:lumMod val="50000"/>
                  </a:schemeClr>
                </a:solidFill>
                <a:latin typeface="Arial" pitchFamily="34" charset="0"/>
                <a:ea typeface="华文细黑" pitchFamily="2" charset="-122"/>
                <a:cs typeface="Arial" pitchFamily="34" charset="0"/>
              </a:rPr>
              <a:t>8</a:t>
            </a:r>
            <a:r>
              <a:rPr lang="zh-CN" altLang="en-US" sz="1400" dirty="0" smtClean="0">
                <a:solidFill>
                  <a:schemeClr val="tx1">
                    <a:lumMod val="65000"/>
                    <a:lumOff val="35000"/>
                  </a:schemeClr>
                </a:solidFill>
                <a:latin typeface="Arial" pitchFamily="34" charset="0"/>
                <a:ea typeface="华文细黑" pitchFamily="2" charset="-122"/>
                <a:cs typeface="Arial" pitchFamily="34" charset="0"/>
              </a:rPr>
              <a:t>个</a:t>
            </a:r>
            <a:endParaRPr lang="en-US" altLang="zh-CN" sz="1400" dirty="0" smtClean="0">
              <a:solidFill>
                <a:schemeClr val="tx1">
                  <a:lumMod val="65000"/>
                  <a:lumOff val="35000"/>
                </a:schemeClr>
              </a:solidFill>
              <a:latin typeface="Arial" pitchFamily="34" charset="0"/>
              <a:ea typeface="华文细黑" pitchFamily="2" charset="-122"/>
              <a:cs typeface="Arial" pitchFamily="34" charset="0"/>
            </a:endParaRPr>
          </a:p>
        </p:txBody>
      </p:sp>
      <p:sp>
        <p:nvSpPr>
          <p:cNvPr id="26" name="矩形 25"/>
          <p:cNvSpPr/>
          <p:nvPr/>
        </p:nvSpPr>
        <p:spPr>
          <a:xfrm>
            <a:off x="9389796" y="2694888"/>
            <a:ext cx="467594" cy="954107"/>
          </a:xfrm>
          <a:prstGeom prst="rect">
            <a:avLst/>
          </a:prstGeom>
        </p:spPr>
        <p:txBody>
          <a:bodyPr wrap="square">
            <a:spAutoFit/>
          </a:bodyPr>
          <a:lstStyle/>
          <a:p>
            <a:r>
              <a:rPr lang="zh-CN" altLang="en-US" sz="1400" b="1" dirty="0" smtClean="0">
                <a:solidFill>
                  <a:srgbClr val="339966"/>
                </a:solidFill>
                <a:latin typeface="Arial" pitchFamily="34" charset="0"/>
                <a:ea typeface="华文细黑" pitchFamily="2" charset="-122"/>
                <a:cs typeface="Arial" pitchFamily="34" charset="0"/>
              </a:rPr>
              <a:t>员工素质</a:t>
            </a:r>
            <a:endParaRPr lang="zh-CN" altLang="en-US" sz="1400" b="1" dirty="0">
              <a:solidFill>
                <a:srgbClr val="339966"/>
              </a:solidFill>
              <a:latin typeface="Arial" pitchFamily="34" charset="0"/>
              <a:ea typeface="华文细黑" pitchFamily="2" charset="-122"/>
              <a:cs typeface="Arial" pitchFamily="34" charset="0"/>
            </a:endParaRPr>
          </a:p>
        </p:txBody>
      </p:sp>
      <p:sp>
        <p:nvSpPr>
          <p:cNvPr id="27" name="矩形 26"/>
          <p:cNvSpPr/>
          <p:nvPr/>
        </p:nvSpPr>
        <p:spPr>
          <a:xfrm>
            <a:off x="9404770" y="4175125"/>
            <a:ext cx="543901" cy="523220"/>
          </a:xfrm>
          <a:prstGeom prst="rect">
            <a:avLst/>
          </a:prstGeom>
        </p:spPr>
        <p:txBody>
          <a:bodyPr wrap="square">
            <a:spAutoFit/>
          </a:bodyPr>
          <a:lstStyle/>
          <a:p>
            <a:r>
              <a:rPr lang="zh-CN" altLang="en-US" sz="1400" b="1" dirty="0" smtClean="0">
                <a:solidFill>
                  <a:srgbClr val="339966"/>
                </a:solidFill>
                <a:latin typeface="Arial" pitchFamily="34" charset="0"/>
                <a:ea typeface="华文细黑" pitchFamily="2" charset="-122"/>
                <a:cs typeface="Arial" pitchFamily="34" charset="0"/>
              </a:rPr>
              <a:t>项目运作</a:t>
            </a:r>
            <a:endParaRPr lang="zh-CN" altLang="en-US" sz="1400" b="1" dirty="0">
              <a:solidFill>
                <a:srgbClr val="339966"/>
              </a:solidFill>
              <a:latin typeface="Arial" pitchFamily="34" charset="0"/>
              <a:ea typeface="华文细黑" pitchFamily="2" charset="-122"/>
              <a:cs typeface="Arial" pitchFamily="34" charset="0"/>
            </a:endParaRPr>
          </a:p>
        </p:txBody>
      </p:sp>
      <p:sp>
        <p:nvSpPr>
          <p:cNvPr id="36" name="矩形 35"/>
          <p:cNvSpPr/>
          <p:nvPr/>
        </p:nvSpPr>
        <p:spPr>
          <a:xfrm>
            <a:off x="9386065" y="1563325"/>
            <a:ext cx="467594" cy="954107"/>
          </a:xfrm>
          <a:prstGeom prst="rect">
            <a:avLst/>
          </a:prstGeom>
        </p:spPr>
        <p:txBody>
          <a:bodyPr wrap="square">
            <a:spAutoFit/>
          </a:bodyPr>
          <a:lstStyle/>
          <a:p>
            <a:r>
              <a:rPr lang="zh-CN" altLang="en-US" sz="1400" b="1" dirty="0" smtClean="0">
                <a:solidFill>
                  <a:srgbClr val="339966"/>
                </a:solidFill>
                <a:latin typeface="Arial" pitchFamily="34" charset="0"/>
                <a:ea typeface="华文细黑" pitchFamily="2" charset="-122"/>
                <a:cs typeface="Arial" pitchFamily="34" charset="0"/>
              </a:rPr>
              <a:t>机构规模</a:t>
            </a:r>
            <a:endParaRPr lang="zh-CN" altLang="en-US" sz="1400" b="1" dirty="0">
              <a:solidFill>
                <a:srgbClr val="339966"/>
              </a:solidFill>
              <a:latin typeface="Arial" pitchFamily="34" charset="0"/>
              <a:ea typeface="华文细黑" pitchFamily="2" charset="-122"/>
              <a:cs typeface="Arial" pitchFamily="34" charset="0"/>
            </a:endParaRPr>
          </a:p>
        </p:txBody>
      </p:sp>
      <p:cxnSp>
        <p:nvCxnSpPr>
          <p:cNvPr id="18" name="直接连接符 17"/>
          <p:cNvCxnSpPr/>
          <p:nvPr/>
        </p:nvCxnSpPr>
        <p:spPr>
          <a:xfrm>
            <a:off x="1598919" y="1476201"/>
            <a:ext cx="8483851" cy="0"/>
          </a:xfrm>
          <a:prstGeom prst="line">
            <a:avLst/>
          </a:prstGeom>
          <a:ln>
            <a:solidFill>
              <a:schemeClr val="bg1">
                <a:lumMod val="8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598919" y="4095539"/>
            <a:ext cx="8483851" cy="0"/>
          </a:xfrm>
          <a:prstGeom prst="line">
            <a:avLst/>
          </a:prstGeom>
          <a:ln>
            <a:solidFill>
              <a:schemeClr val="bg1">
                <a:lumMod val="8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nvGrpSpPr>
          <p:cNvPr id="3" name="组合 29"/>
          <p:cNvGrpSpPr/>
          <p:nvPr/>
        </p:nvGrpSpPr>
        <p:grpSpPr>
          <a:xfrm>
            <a:off x="9584309" y="1481889"/>
            <a:ext cx="126256" cy="1133274"/>
            <a:chOff x="8726469" y="1481889"/>
            <a:chExt cx="122044" cy="1133274"/>
          </a:xfrm>
        </p:grpSpPr>
        <p:cxnSp>
          <p:nvCxnSpPr>
            <p:cNvPr id="31" name="直接箭头连接符 30"/>
            <p:cNvCxnSpPr/>
            <p:nvPr/>
          </p:nvCxnSpPr>
          <p:spPr>
            <a:xfrm>
              <a:off x="9343107" y="2340297"/>
              <a:ext cx="0" cy="119725"/>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9343107" y="3228684"/>
              <a:ext cx="0" cy="119725"/>
            </a:xfrm>
            <a:prstGeom prst="straightConnector1">
              <a:avLst/>
            </a:prstGeom>
            <a:ln>
              <a:solidFill>
                <a:schemeClr val="bg1">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6" name="组合 40"/>
          <p:cNvGrpSpPr/>
          <p:nvPr/>
        </p:nvGrpSpPr>
        <p:grpSpPr>
          <a:xfrm>
            <a:off x="9584309" y="2631960"/>
            <a:ext cx="126256" cy="1133274"/>
            <a:chOff x="8726469" y="2631960"/>
            <a:chExt cx="122044" cy="1133274"/>
          </a:xfrm>
        </p:grpSpPr>
        <p:cxnSp>
          <p:nvCxnSpPr>
            <p:cNvPr id="42" name="直接箭头连接符 41"/>
            <p:cNvCxnSpPr/>
            <p:nvPr/>
          </p:nvCxnSpPr>
          <p:spPr>
            <a:xfrm>
              <a:off x="9343107" y="2340297"/>
              <a:ext cx="0" cy="119725"/>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a:off x="9343107" y="3228684"/>
              <a:ext cx="0" cy="119725"/>
            </a:xfrm>
            <a:prstGeom prst="straightConnector1">
              <a:avLst/>
            </a:prstGeom>
            <a:ln>
              <a:solidFill>
                <a:schemeClr val="bg1">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44" name="矩形 43"/>
          <p:cNvSpPr/>
          <p:nvPr/>
        </p:nvSpPr>
        <p:spPr>
          <a:xfrm>
            <a:off x="2060712" y="2700341"/>
            <a:ext cx="1091053" cy="307777"/>
          </a:xfrm>
          <a:prstGeom prst="rect">
            <a:avLst/>
          </a:prstGeom>
        </p:spPr>
        <p:txBody>
          <a:bodyPr wrap="square">
            <a:spAutoFit/>
          </a:bodyPr>
          <a:lstStyle/>
          <a:p>
            <a:r>
              <a:rPr lang="zh-CN" altLang="en-US" sz="1400" b="1" dirty="0" smtClean="0">
                <a:solidFill>
                  <a:schemeClr val="tx1">
                    <a:lumMod val="65000"/>
                    <a:lumOff val="35000"/>
                  </a:schemeClr>
                </a:solidFill>
                <a:latin typeface="Arial" pitchFamily="34" charset="0"/>
                <a:ea typeface="华文细黑" pitchFamily="2" charset="-122"/>
                <a:cs typeface="Arial" pitchFamily="34" charset="0"/>
              </a:rPr>
              <a:t>本科以上   </a:t>
            </a:r>
            <a:endParaRPr lang="zh-CN" altLang="en-US" sz="1400" b="1" dirty="0">
              <a:solidFill>
                <a:schemeClr val="tx1">
                  <a:lumMod val="65000"/>
                  <a:lumOff val="35000"/>
                </a:schemeClr>
              </a:solidFill>
              <a:ea typeface="华文细黑" pitchFamily="2" charset="-122"/>
            </a:endParaRPr>
          </a:p>
        </p:txBody>
      </p:sp>
      <p:sp>
        <p:nvSpPr>
          <p:cNvPr id="25" name="矩形 24"/>
          <p:cNvSpPr/>
          <p:nvPr/>
        </p:nvSpPr>
        <p:spPr>
          <a:xfrm>
            <a:off x="2327738" y="1557333"/>
            <a:ext cx="6677105" cy="461665"/>
          </a:xfrm>
          <a:prstGeom prst="rect">
            <a:avLst/>
          </a:prstGeom>
        </p:spPr>
        <p:txBody>
          <a:bodyPr wrap="square">
            <a:spAutoFit/>
          </a:bodyPr>
          <a:lstStyle/>
          <a:p>
            <a:pPr marL="258763" indent="-258763">
              <a:lnSpc>
                <a:spcPct val="120000"/>
              </a:lnSpc>
              <a:spcBef>
                <a:spcPct val="50000"/>
              </a:spcBef>
              <a:buSzPct val="120000"/>
            </a:pPr>
            <a:r>
              <a:rPr lang="zh-CN" altLang="en-US" sz="1400" b="1" dirty="0" smtClean="0">
                <a:solidFill>
                  <a:schemeClr val="tx1">
                    <a:lumMod val="65000"/>
                    <a:lumOff val="35000"/>
                  </a:schemeClr>
                </a:solidFill>
                <a:latin typeface="Arial" pitchFamily="34" charset="0"/>
                <a:ea typeface="华文细黑" pitchFamily="2" charset="-122"/>
                <a:cs typeface="Arial" pitchFamily="34" charset="0"/>
              </a:rPr>
              <a:t>全  职</a:t>
            </a:r>
            <a:r>
              <a:rPr lang="zh-CN" altLang="en-US" sz="1400" dirty="0" smtClean="0">
                <a:solidFill>
                  <a:schemeClr val="tx1">
                    <a:lumMod val="65000"/>
                    <a:lumOff val="35000"/>
                  </a:schemeClr>
                </a:solidFill>
                <a:latin typeface="Arial" pitchFamily="34" charset="0"/>
                <a:ea typeface="华文细黑" pitchFamily="2" charset="-122"/>
                <a:cs typeface="Arial" pitchFamily="34" charset="0"/>
              </a:rPr>
              <a:t>                    </a:t>
            </a:r>
            <a:r>
              <a:rPr lang="en-US" altLang="zh-CN" sz="2000" b="1" i="1" dirty="0" smtClean="0">
                <a:solidFill>
                  <a:srgbClr val="339966"/>
                </a:solidFill>
                <a:latin typeface="Arial" pitchFamily="34" charset="0"/>
                <a:ea typeface="华文细黑" pitchFamily="2" charset="-122"/>
                <a:cs typeface="Arial" pitchFamily="34" charset="0"/>
              </a:rPr>
              <a:t>13.2</a:t>
            </a:r>
            <a:r>
              <a:rPr lang="zh-CN" altLang="en-US" sz="1400" dirty="0" smtClean="0">
                <a:solidFill>
                  <a:schemeClr val="tx1">
                    <a:lumMod val="65000"/>
                    <a:lumOff val="35000"/>
                  </a:schemeClr>
                </a:solidFill>
                <a:latin typeface="Arial" pitchFamily="34" charset="0"/>
                <a:ea typeface="华文细黑" pitchFamily="2" charset="-122"/>
                <a:cs typeface="Arial" pitchFamily="34" charset="0"/>
              </a:rPr>
              <a:t>人                                        </a:t>
            </a:r>
            <a:r>
              <a:rPr lang="en-US" altLang="zh-CN" sz="2000" b="1" i="1" dirty="0" smtClean="0">
                <a:solidFill>
                  <a:schemeClr val="bg1">
                    <a:lumMod val="50000"/>
                  </a:schemeClr>
                </a:solidFill>
                <a:latin typeface="Arial" pitchFamily="34" charset="0"/>
                <a:ea typeface="华文细黑" pitchFamily="2" charset="-122"/>
                <a:cs typeface="Arial" pitchFamily="34" charset="0"/>
              </a:rPr>
              <a:t>12.5</a:t>
            </a:r>
            <a:r>
              <a:rPr lang="zh-CN" altLang="en-US" sz="1400" dirty="0" smtClean="0">
                <a:solidFill>
                  <a:schemeClr val="tx1">
                    <a:lumMod val="65000"/>
                    <a:lumOff val="35000"/>
                  </a:schemeClr>
                </a:solidFill>
                <a:latin typeface="Arial" pitchFamily="34" charset="0"/>
                <a:ea typeface="华文细黑" pitchFamily="2" charset="-122"/>
                <a:cs typeface="Arial" pitchFamily="34" charset="0"/>
              </a:rPr>
              <a:t>人</a:t>
            </a:r>
            <a:endParaRPr lang="en-US" altLang="zh-CN" sz="1400" dirty="0" smtClean="0">
              <a:solidFill>
                <a:schemeClr val="tx1">
                  <a:lumMod val="65000"/>
                  <a:lumOff val="35000"/>
                </a:schemeClr>
              </a:solidFill>
              <a:latin typeface="Arial" pitchFamily="34" charset="0"/>
              <a:ea typeface="华文细黑" pitchFamily="2" charset="-122"/>
              <a:cs typeface="Arial" pitchFamily="34" charset="0"/>
            </a:endParaRPr>
          </a:p>
        </p:txBody>
      </p:sp>
      <p:sp>
        <p:nvSpPr>
          <p:cNvPr id="28" name="矩形 27"/>
          <p:cNvSpPr/>
          <p:nvPr/>
        </p:nvSpPr>
        <p:spPr>
          <a:xfrm>
            <a:off x="2334304" y="1868640"/>
            <a:ext cx="6991322" cy="461665"/>
          </a:xfrm>
          <a:prstGeom prst="rect">
            <a:avLst/>
          </a:prstGeom>
        </p:spPr>
        <p:txBody>
          <a:bodyPr wrap="square">
            <a:spAutoFit/>
          </a:bodyPr>
          <a:lstStyle/>
          <a:p>
            <a:pPr marL="258763" indent="-258763">
              <a:lnSpc>
                <a:spcPct val="120000"/>
              </a:lnSpc>
              <a:spcBef>
                <a:spcPct val="50000"/>
              </a:spcBef>
              <a:buSzPct val="120000"/>
            </a:pPr>
            <a:r>
              <a:rPr lang="zh-CN" altLang="en-US" sz="1400" b="1" dirty="0" smtClean="0">
                <a:solidFill>
                  <a:schemeClr val="tx1">
                    <a:lumMod val="65000"/>
                    <a:lumOff val="35000"/>
                  </a:schemeClr>
                </a:solidFill>
                <a:latin typeface="Arial" pitchFamily="34" charset="0"/>
                <a:ea typeface="华文细黑" pitchFamily="2" charset="-122"/>
                <a:cs typeface="Arial" pitchFamily="34" charset="0"/>
              </a:rPr>
              <a:t>兼  职                       </a:t>
            </a:r>
            <a:r>
              <a:rPr lang="en-US" altLang="zh-CN" sz="2000" b="1" i="1" dirty="0" smtClean="0">
                <a:solidFill>
                  <a:srgbClr val="339966"/>
                </a:solidFill>
                <a:latin typeface="Arial" pitchFamily="34" charset="0"/>
                <a:ea typeface="华文细黑" pitchFamily="2" charset="-122"/>
                <a:cs typeface="Arial" pitchFamily="34" charset="0"/>
              </a:rPr>
              <a:t>6.5</a:t>
            </a:r>
            <a:r>
              <a:rPr lang="zh-CN" altLang="en-US" sz="1400" dirty="0" smtClean="0">
                <a:solidFill>
                  <a:schemeClr val="tx1">
                    <a:lumMod val="65000"/>
                    <a:lumOff val="35000"/>
                  </a:schemeClr>
                </a:solidFill>
                <a:latin typeface="Arial" pitchFamily="34" charset="0"/>
                <a:ea typeface="华文细黑" pitchFamily="2" charset="-122"/>
                <a:cs typeface="Arial" pitchFamily="34" charset="0"/>
              </a:rPr>
              <a:t>人                                           </a:t>
            </a:r>
            <a:r>
              <a:rPr lang="en-US" altLang="zh-CN" sz="2000" b="1" i="1" dirty="0" smtClean="0">
                <a:solidFill>
                  <a:schemeClr val="bg1">
                    <a:lumMod val="50000"/>
                  </a:schemeClr>
                </a:solidFill>
                <a:latin typeface="Arial" pitchFamily="34" charset="0"/>
                <a:ea typeface="华文细黑" pitchFamily="2" charset="-122"/>
                <a:cs typeface="Arial" pitchFamily="34" charset="0"/>
              </a:rPr>
              <a:t>6.7</a:t>
            </a:r>
            <a:r>
              <a:rPr lang="zh-CN" altLang="en-US" sz="1400" dirty="0" smtClean="0">
                <a:solidFill>
                  <a:schemeClr val="tx1">
                    <a:lumMod val="65000"/>
                    <a:lumOff val="35000"/>
                  </a:schemeClr>
                </a:solidFill>
                <a:latin typeface="Arial" pitchFamily="34" charset="0"/>
                <a:ea typeface="华文细黑" pitchFamily="2" charset="-122"/>
                <a:cs typeface="Arial" pitchFamily="34" charset="0"/>
              </a:rPr>
              <a:t>人</a:t>
            </a:r>
            <a:endParaRPr lang="en-US" altLang="zh-CN" sz="1400" dirty="0" smtClean="0">
              <a:solidFill>
                <a:schemeClr val="tx1">
                  <a:lumMod val="65000"/>
                  <a:lumOff val="35000"/>
                </a:schemeClr>
              </a:solidFill>
              <a:latin typeface="Arial" pitchFamily="34" charset="0"/>
              <a:ea typeface="华文细黑" pitchFamily="2" charset="-122"/>
              <a:cs typeface="Arial" pitchFamily="34" charset="0"/>
            </a:endParaRPr>
          </a:p>
        </p:txBody>
      </p:sp>
      <p:cxnSp>
        <p:nvCxnSpPr>
          <p:cNvPr id="30" name="直接连接符 29"/>
          <p:cNvCxnSpPr/>
          <p:nvPr/>
        </p:nvCxnSpPr>
        <p:spPr>
          <a:xfrm>
            <a:off x="1598919" y="2634018"/>
            <a:ext cx="8483851" cy="0"/>
          </a:xfrm>
          <a:prstGeom prst="line">
            <a:avLst/>
          </a:prstGeom>
          <a:ln>
            <a:solidFill>
              <a:schemeClr val="bg1">
                <a:lumMod val="85000"/>
              </a:schemeClr>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8" name="肘形连接符 37"/>
          <p:cNvCxnSpPr/>
          <p:nvPr/>
        </p:nvCxnSpPr>
        <p:spPr>
          <a:xfrm rot="10800000">
            <a:off x="5185789" y="2891493"/>
            <a:ext cx="549879" cy="287785"/>
          </a:xfrm>
          <a:prstGeom prst="bentConnector3">
            <a:avLst>
              <a:gd name="adj1" fmla="val -495"/>
            </a:avLst>
          </a:prstGeom>
          <a:ln>
            <a:solidFill>
              <a:srgbClr val="D9D9D9"/>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1515183" y="4316526"/>
            <a:ext cx="1792445" cy="523220"/>
          </a:xfrm>
          <a:prstGeom prst="rect">
            <a:avLst/>
          </a:prstGeom>
        </p:spPr>
        <p:txBody>
          <a:bodyPr wrap="square">
            <a:spAutoFit/>
          </a:bodyPr>
          <a:lstStyle/>
          <a:p>
            <a:pPr algn="r"/>
            <a:r>
              <a:rPr lang="zh-CN" altLang="en-US" sz="1400" b="1" dirty="0" smtClean="0">
                <a:solidFill>
                  <a:schemeClr val="tx1">
                    <a:lumMod val="65000"/>
                    <a:lumOff val="35000"/>
                  </a:schemeClr>
                </a:solidFill>
                <a:latin typeface="Arial" pitchFamily="34" charset="0"/>
                <a:ea typeface="华文细黑" pitchFamily="2" charset="-122"/>
                <a:cs typeface="Arial" pitchFamily="34" charset="0"/>
              </a:rPr>
              <a:t>过去一年中，</a:t>
            </a:r>
            <a:endParaRPr lang="en-US" altLang="zh-CN" sz="1400" b="1" dirty="0" smtClean="0">
              <a:solidFill>
                <a:schemeClr val="tx1">
                  <a:lumMod val="65000"/>
                  <a:lumOff val="35000"/>
                </a:schemeClr>
              </a:solidFill>
              <a:latin typeface="Arial" pitchFamily="34" charset="0"/>
              <a:ea typeface="华文细黑" pitchFamily="2" charset="-122"/>
              <a:cs typeface="Arial" pitchFamily="34" charset="0"/>
            </a:endParaRPr>
          </a:p>
          <a:p>
            <a:pPr algn="r"/>
            <a:r>
              <a:rPr lang="zh-CN" altLang="en-US" sz="1400" b="1" dirty="0" smtClean="0">
                <a:solidFill>
                  <a:schemeClr val="tx1">
                    <a:lumMod val="65000"/>
                    <a:lumOff val="35000"/>
                  </a:schemeClr>
                </a:solidFill>
                <a:latin typeface="Arial" pitchFamily="34" charset="0"/>
                <a:ea typeface="华文细黑" pitchFamily="2" charset="-122"/>
                <a:cs typeface="Arial" pitchFamily="34" charset="0"/>
              </a:rPr>
              <a:t>机构运营项目数 </a:t>
            </a:r>
          </a:p>
        </p:txBody>
      </p:sp>
      <p:sp>
        <p:nvSpPr>
          <p:cNvPr id="34" name="矩形 33"/>
          <p:cNvSpPr/>
          <p:nvPr/>
        </p:nvSpPr>
        <p:spPr>
          <a:xfrm>
            <a:off x="-1" y="0"/>
            <a:ext cx="958531" cy="5400675"/>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37" name="TextBox 36"/>
          <p:cNvSpPr txBox="1"/>
          <p:nvPr/>
        </p:nvSpPr>
        <p:spPr>
          <a:xfrm>
            <a:off x="61562" y="339679"/>
            <a:ext cx="830997" cy="4503797"/>
          </a:xfrm>
          <a:prstGeom prst="rect">
            <a:avLst/>
          </a:prstGeom>
          <a:noFill/>
        </p:spPr>
        <p:txBody>
          <a:bodyPr vert="eaVert" wrap="square" rtlCol="0">
            <a:spAutoFit/>
          </a:bodyPr>
          <a:lstStyle/>
          <a:p>
            <a:r>
              <a:rPr lang="zh-CN" altLang="en-US" dirty="0" smtClean="0">
                <a:solidFill>
                  <a:schemeClr val="bg1"/>
                </a:solidFill>
                <a:latin typeface="微软雅黑" pitchFamily="34" charset="-122"/>
                <a:ea typeface="微软雅黑" pitchFamily="34" charset="-122"/>
              </a:rPr>
              <a:t>稳定性、专业性提升，但工作强度更大</a:t>
            </a:r>
          </a:p>
          <a:p>
            <a:r>
              <a:rPr lang="zh-CN" altLang="en-US" sz="2400" b="1" dirty="0" smtClean="0">
                <a:solidFill>
                  <a:schemeClr val="bg1"/>
                </a:solidFill>
                <a:latin typeface="微软雅黑" pitchFamily="34" charset="-122"/>
                <a:ea typeface="微软雅黑" pitchFamily="34" charset="-122"/>
              </a:rPr>
              <a:t>发现一</a:t>
            </a:r>
            <a:endParaRPr lang="zh-CN" altLang="en-US" sz="16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1878" y="160369"/>
            <a:ext cx="9236436" cy="523745"/>
          </a:xfrm>
        </p:spPr>
        <p:txBody>
          <a:bodyPr/>
          <a:lstStyle/>
          <a:p>
            <a:r>
              <a:rPr lang="zh-CN" altLang="en-US" sz="2400" dirty="0" smtClean="0"/>
              <a:t>从业者工作强度有增无减，高管工作量首当其冲</a:t>
            </a:r>
            <a:endParaRPr lang="zh-CN" altLang="en-US" sz="2400" dirty="0"/>
          </a:p>
        </p:txBody>
      </p:sp>
      <p:grpSp>
        <p:nvGrpSpPr>
          <p:cNvPr id="3" name="组合 20"/>
          <p:cNvGrpSpPr/>
          <p:nvPr/>
        </p:nvGrpSpPr>
        <p:grpSpPr>
          <a:xfrm>
            <a:off x="1963151" y="1485891"/>
            <a:ext cx="7022413" cy="1571636"/>
            <a:chOff x="1013737" y="1771643"/>
            <a:chExt cx="3830674" cy="1571636"/>
          </a:xfrm>
        </p:grpSpPr>
        <p:sp>
          <p:nvSpPr>
            <p:cNvPr id="5" name="TextBox 7"/>
            <p:cNvSpPr txBox="1">
              <a:spLocks noChangeArrowheads="1"/>
            </p:cNvSpPr>
            <p:nvPr/>
          </p:nvSpPr>
          <p:spPr bwMode="auto">
            <a:xfrm>
              <a:off x="1800695" y="2912392"/>
              <a:ext cx="1089811" cy="430887"/>
            </a:xfrm>
            <a:prstGeom prst="rect">
              <a:avLst/>
            </a:prstGeom>
            <a:noFill/>
            <a:ln w="9525" algn="ctr">
              <a:noFill/>
              <a:miter lim="800000"/>
              <a:headEnd/>
              <a:tailEnd/>
            </a:ln>
          </p:spPr>
          <p:txBody>
            <a:bodyPr wrap="square">
              <a:spAutoFit/>
            </a:bodyPr>
            <a:lstStyle/>
            <a:p>
              <a:r>
                <a:rPr lang="en-US" altLang="zh-CN" sz="2200" b="1" i="1" dirty="0" smtClean="0">
                  <a:solidFill>
                    <a:schemeClr val="bg1">
                      <a:lumMod val="50000"/>
                    </a:schemeClr>
                  </a:solidFill>
                  <a:latin typeface="Arial" pitchFamily="34" charset="0"/>
                  <a:ea typeface="华文细黑" pitchFamily="2" charset="-122"/>
                  <a:cs typeface="Arial" pitchFamily="34" charset="0"/>
                </a:rPr>
                <a:t>67%</a:t>
              </a:r>
              <a:endParaRPr lang="en-US" altLang="zh-CN" sz="2200" b="1" i="1" dirty="0">
                <a:solidFill>
                  <a:schemeClr val="bg1">
                    <a:lumMod val="50000"/>
                  </a:schemeClr>
                </a:solidFill>
                <a:latin typeface="Arial" pitchFamily="34" charset="0"/>
                <a:ea typeface="华文细黑" pitchFamily="2" charset="-122"/>
                <a:cs typeface="Arial" pitchFamily="34" charset="0"/>
              </a:endParaRPr>
            </a:p>
          </p:txBody>
        </p:sp>
        <p:sp>
          <p:nvSpPr>
            <p:cNvPr id="6" name="TextBox 7"/>
            <p:cNvSpPr txBox="1">
              <a:spLocks noChangeArrowheads="1"/>
            </p:cNvSpPr>
            <p:nvPr/>
          </p:nvSpPr>
          <p:spPr bwMode="auto">
            <a:xfrm>
              <a:off x="1656679" y="2167877"/>
              <a:ext cx="1584175" cy="584775"/>
            </a:xfrm>
            <a:prstGeom prst="rect">
              <a:avLst/>
            </a:prstGeom>
            <a:noFill/>
            <a:ln w="9525" algn="ctr">
              <a:noFill/>
              <a:miter lim="800000"/>
              <a:headEnd/>
              <a:tailEnd/>
            </a:ln>
          </p:spPr>
          <p:txBody>
            <a:bodyPr wrap="square">
              <a:spAutoFit/>
            </a:bodyPr>
            <a:lstStyle/>
            <a:p>
              <a:r>
                <a:rPr lang="en-US" altLang="zh-CN" sz="3200" b="1" i="1" dirty="0" smtClean="0">
                  <a:solidFill>
                    <a:srgbClr val="339966"/>
                  </a:solidFill>
                  <a:latin typeface="Arial" pitchFamily="34" charset="0"/>
                  <a:ea typeface="华文细黑" pitchFamily="2" charset="-122"/>
                  <a:cs typeface="Arial" pitchFamily="34" charset="0"/>
                </a:rPr>
                <a:t>69</a:t>
              </a:r>
              <a:r>
                <a:rPr lang="en-US" altLang="zh-CN" sz="3200" dirty="0" smtClean="0">
                  <a:solidFill>
                    <a:srgbClr val="339966"/>
                  </a:solidFill>
                  <a:latin typeface="Arial" pitchFamily="34" charset="0"/>
                  <a:ea typeface="华文细黑" pitchFamily="2" charset="-122"/>
                  <a:cs typeface="Arial" pitchFamily="34" charset="0"/>
                </a:rPr>
                <a:t>%</a:t>
              </a:r>
              <a:endParaRPr lang="en-US" altLang="zh-CN" sz="3200" b="0" dirty="0">
                <a:solidFill>
                  <a:srgbClr val="339966"/>
                </a:solidFill>
                <a:latin typeface="Arial" pitchFamily="34" charset="0"/>
                <a:ea typeface="华文细黑" pitchFamily="2" charset="-122"/>
                <a:cs typeface="Arial" pitchFamily="34" charset="0"/>
              </a:endParaRPr>
            </a:p>
          </p:txBody>
        </p:sp>
        <p:sp>
          <p:nvSpPr>
            <p:cNvPr id="7" name="Text Box 7"/>
            <p:cNvSpPr txBox="1">
              <a:spLocks noChangeArrowheads="1"/>
            </p:cNvSpPr>
            <p:nvPr/>
          </p:nvSpPr>
          <p:spPr bwMode="auto">
            <a:xfrm>
              <a:off x="2756179" y="1771643"/>
              <a:ext cx="2088232" cy="307777"/>
            </a:xfrm>
            <a:prstGeom prst="rect">
              <a:avLst/>
            </a:prstGeom>
            <a:noFill/>
            <a:ln w="22225">
              <a:noFill/>
              <a:round/>
              <a:headEnd/>
              <a:tailEnd/>
            </a:ln>
          </p:spPr>
          <p:txBody>
            <a:bodyPr wrap="square">
              <a:spAutoFit/>
            </a:bodyPr>
            <a:lstStyle/>
            <a:p>
              <a:pPr algn="ctr"/>
              <a:r>
                <a:rPr lang="zh-CN" altLang="en-US" sz="1400" b="1" dirty="0" smtClean="0">
                  <a:latin typeface="Arial" pitchFamily="34" charset="0"/>
                  <a:ea typeface="华文细黑" pitchFamily="2" charset="-122"/>
                  <a:cs typeface="Arial" pitchFamily="34" charset="0"/>
                </a:rPr>
                <a:t>每天工作</a:t>
              </a:r>
              <a:r>
                <a:rPr lang="en-US" altLang="zh-CN" sz="1400" b="1" dirty="0" smtClean="0">
                  <a:latin typeface="Arial" pitchFamily="34" charset="0"/>
                  <a:ea typeface="华文细黑" pitchFamily="2" charset="-122"/>
                  <a:cs typeface="Arial" pitchFamily="34" charset="0"/>
                </a:rPr>
                <a:t>10-12</a:t>
              </a:r>
              <a:r>
                <a:rPr lang="zh-CN" altLang="en-US" sz="1400" b="1" dirty="0" smtClean="0">
                  <a:latin typeface="Arial" pitchFamily="34" charset="0"/>
                  <a:ea typeface="华文细黑" pitchFamily="2" charset="-122"/>
                  <a:cs typeface="Arial" pitchFamily="34" charset="0"/>
                </a:rPr>
                <a:t>小时</a:t>
              </a:r>
              <a:endParaRPr lang="zh-CN" altLang="en-US" sz="1400" b="1" dirty="0">
                <a:latin typeface="Arial" pitchFamily="34" charset="0"/>
                <a:ea typeface="华文细黑" pitchFamily="2" charset="-122"/>
                <a:cs typeface="Arial" pitchFamily="34" charset="0"/>
              </a:endParaRPr>
            </a:p>
          </p:txBody>
        </p:sp>
        <p:sp>
          <p:nvSpPr>
            <p:cNvPr id="8" name="矩形 7"/>
            <p:cNvSpPr/>
            <p:nvPr/>
          </p:nvSpPr>
          <p:spPr>
            <a:xfrm>
              <a:off x="3312863" y="2245014"/>
              <a:ext cx="638833" cy="492443"/>
            </a:xfrm>
            <a:prstGeom prst="rect">
              <a:avLst/>
            </a:prstGeom>
          </p:spPr>
          <p:txBody>
            <a:bodyPr wrap="none">
              <a:spAutoFit/>
            </a:bodyPr>
            <a:lstStyle/>
            <a:p>
              <a:r>
                <a:rPr lang="en-US" altLang="zh-CN" sz="2600" b="1" i="1" dirty="0" smtClean="0">
                  <a:solidFill>
                    <a:srgbClr val="339966"/>
                  </a:solidFill>
                  <a:latin typeface="Arial" pitchFamily="34" charset="0"/>
                  <a:ea typeface="华文细黑" pitchFamily="2" charset="-122"/>
                  <a:cs typeface="Arial" pitchFamily="34" charset="0"/>
                </a:rPr>
                <a:t>32.9</a:t>
              </a:r>
              <a:r>
                <a:rPr lang="en-US" altLang="zh-CN" sz="2600" dirty="0" smtClean="0">
                  <a:solidFill>
                    <a:srgbClr val="339966"/>
                  </a:solidFill>
                  <a:latin typeface="Arial" pitchFamily="34" charset="0"/>
                  <a:ea typeface="华文细黑" pitchFamily="2" charset="-122"/>
                  <a:cs typeface="Arial" pitchFamily="34" charset="0"/>
                </a:rPr>
                <a:t>%</a:t>
              </a:r>
              <a:endParaRPr lang="zh-CN" altLang="en-US" sz="2600" dirty="0">
                <a:solidFill>
                  <a:srgbClr val="339966"/>
                </a:solidFill>
                <a:latin typeface="Arial" pitchFamily="34" charset="0"/>
                <a:ea typeface="华文细黑" pitchFamily="2" charset="-122"/>
                <a:cs typeface="Arial" pitchFamily="34" charset="0"/>
              </a:endParaRPr>
            </a:p>
          </p:txBody>
        </p:sp>
        <p:sp>
          <p:nvSpPr>
            <p:cNvPr id="9" name="矩形 8"/>
            <p:cNvSpPr/>
            <p:nvPr/>
          </p:nvSpPr>
          <p:spPr>
            <a:xfrm>
              <a:off x="3386612" y="2912392"/>
              <a:ext cx="1259404" cy="430887"/>
            </a:xfrm>
            <a:prstGeom prst="rect">
              <a:avLst/>
            </a:prstGeom>
          </p:spPr>
          <p:txBody>
            <a:bodyPr wrap="square">
              <a:spAutoFit/>
            </a:bodyPr>
            <a:lstStyle/>
            <a:p>
              <a:r>
                <a:rPr lang="en-US" altLang="zh-CN" sz="2200" b="1" i="1" dirty="0" smtClean="0">
                  <a:solidFill>
                    <a:schemeClr val="bg1">
                      <a:lumMod val="50000"/>
                    </a:schemeClr>
                  </a:solidFill>
                  <a:latin typeface="Arial" pitchFamily="34" charset="0"/>
                  <a:ea typeface="华文细黑" pitchFamily="2" charset="-122"/>
                  <a:cs typeface="Arial" pitchFamily="34" charset="0"/>
                </a:rPr>
                <a:t>20%</a:t>
              </a:r>
              <a:endParaRPr lang="zh-CN" altLang="en-US" sz="2200" b="1" i="1" dirty="0">
                <a:solidFill>
                  <a:schemeClr val="bg1">
                    <a:lumMod val="50000"/>
                  </a:schemeClr>
                </a:solidFill>
                <a:latin typeface="Arial" pitchFamily="34" charset="0"/>
                <a:ea typeface="华文细黑" pitchFamily="2" charset="-122"/>
                <a:cs typeface="Arial" pitchFamily="34" charset="0"/>
              </a:endParaRPr>
            </a:p>
          </p:txBody>
        </p:sp>
        <p:sp>
          <p:nvSpPr>
            <p:cNvPr id="10" name="矩形 9"/>
            <p:cNvSpPr/>
            <p:nvPr/>
          </p:nvSpPr>
          <p:spPr>
            <a:xfrm>
              <a:off x="1038584" y="2310110"/>
              <a:ext cx="328553" cy="307777"/>
            </a:xfrm>
            <a:prstGeom prst="rect">
              <a:avLst/>
            </a:prstGeom>
            <a:noFill/>
            <a:ln>
              <a:noFill/>
            </a:ln>
          </p:spPr>
          <p:txBody>
            <a:bodyPr wrap="none">
              <a:spAutoFit/>
            </a:bodyPr>
            <a:lstStyle/>
            <a:p>
              <a:r>
                <a:rPr lang="en-US" altLang="zh-CN" sz="1400" b="1" dirty="0" smtClean="0">
                  <a:solidFill>
                    <a:srgbClr val="339966"/>
                  </a:solidFill>
                  <a:latin typeface="Arial" pitchFamily="34" charset="0"/>
                  <a:ea typeface="华文细黑" pitchFamily="2" charset="-122"/>
                  <a:cs typeface="Arial" pitchFamily="34" charset="0"/>
                </a:rPr>
                <a:t>2014</a:t>
              </a:r>
              <a:endParaRPr lang="zh-CN" altLang="en-US" sz="1400" b="1" dirty="0">
                <a:solidFill>
                  <a:srgbClr val="339966"/>
                </a:solidFill>
                <a:latin typeface="Arial" pitchFamily="34" charset="0"/>
                <a:ea typeface="华文细黑" pitchFamily="2" charset="-122"/>
                <a:cs typeface="Arial" pitchFamily="34" charset="0"/>
              </a:endParaRPr>
            </a:p>
          </p:txBody>
        </p:sp>
        <p:sp>
          <p:nvSpPr>
            <p:cNvPr id="11" name="矩形 10"/>
            <p:cNvSpPr/>
            <p:nvPr/>
          </p:nvSpPr>
          <p:spPr>
            <a:xfrm>
              <a:off x="1013737" y="2953052"/>
              <a:ext cx="356596" cy="307777"/>
            </a:xfrm>
            <a:prstGeom prst="rect">
              <a:avLst/>
            </a:prstGeom>
            <a:noFill/>
            <a:ln>
              <a:noFill/>
            </a:ln>
          </p:spPr>
          <p:txBody>
            <a:bodyPr wrap="none">
              <a:spAutoFit/>
            </a:bodyPr>
            <a:lstStyle/>
            <a:p>
              <a:r>
                <a:rPr lang="en-US" altLang="zh-CN" sz="1400" dirty="0" smtClean="0">
                  <a:solidFill>
                    <a:schemeClr val="bg1">
                      <a:lumMod val="50000"/>
                    </a:schemeClr>
                  </a:solidFill>
                  <a:latin typeface="Arial" pitchFamily="34" charset="0"/>
                  <a:ea typeface="华文细黑" pitchFamily="2" charset="-122"/>
                  <a:cs typeface="Arial" pitchFamily="34" charset="0"/>
                </a:rPr>
                <a:t> </a:t>
              </a:r>
              <a:r>
                <a:rPr lang="en-US" altLang="zh-CN" sz="1400" b="1" dirty="0" smtClean="0">
                  <a:solidFill>
                    <a:schemeClr val="bg1">
                      <a:lumMod val="50000"/>
                    </a:schemeClr>
                  </a:solidFill>
                  <a:latin typeface="Arial" pitchFamily="34" charset="0"/>
                  <a:ea typeface="华文细黑" pitchFamily="2" charset="-122"/>
                  <a:cs typeface="Arial" pitchFamily="34" charset="0"/>
                </a:rPr>
                <a:t>2010</a:t>
              </a:r>
              <a:endParaRPr lang="zh-CN" altLang="en-US" sz="1400" b="1" dirty="0">
                <a:solidFill>
                  <a:schemeClr val="bg1">
                    <a:lumMod val="50000"/>
                  </a:schemeClr>
                </a:solidFill>
                <a:latin typeface="Arial" pitchFamily="34" charset="0"/>
                <a:ea typeface="华文细黑" pitchFamily="2" charset="-122"/>
                <a:cs typeface="Arial" pitchFamily="34" charset="0"/>
              </a:endParaRPr>
            </a:p>
          </p:txBody>
        </p:sp>
        <p:sp>
          <p:nvSpPr>
            <p:cNvPr id="12" name="TextBox 7"/>
            <p:cNvSpPr txBox="1">
              <a:spLocks noChangeArrowheads="1"/>
            </p:cNvSpPr>
            <p:nvPr/>
          </p:nvSpPr>
          <p:spPr bwMode="auto">
            <a:xfrm>
              <a:off x="1613171" y="1771643"/>
              <a:ext cx="1600859" cy="307777"/>
            </a:xfrm>
            <a:prstGeom prst="rect">
              <a:avLst/>
            </a:prstGeom>
            <a:noFill/>
            <a:ln w="9525" algn="ctr">
              <a:noFill/>
              <a:miter lim="800000"/>
              <a:headEnd/>
              <a:tailEnd/>
            </a:ln>
          </p:spPr>
          <p:txBody>
            <a:bodyPr wrap="square">
              <a:spAutoFit/>
            </a:bodyPr>
            <a:lstStyle/>
            <a:p>
              <a:r>
                <a:rPr lang="zh-CN" altLang="en-US" sz="1400" b="1" dirty="0" smtClean="0">
                  <a:latin typeface="Arial" pitchFamily="34" charset="0"/>
                  <a:ea typeface="华文细黑" pitchFamily="2" charset="-122"/>
                  <a:cs typeface="Arial" pitchFamily="34" charset="0"/>
                </a:rPr>
                <a:t>工作强度大</a:t>
              </a:r>
              <a:endParaRPr lang="en-US" altLang="zh-CN" sz="1400" b="1" dirty="0">
                <a:latin typeface="Arial" pitchFamily="34" charset="0"/>
                <a:ea typeface="华文细黑" pitchFamily="2" charset="-122"/>
                <a:cs typeface="Arial" pitchFamily="34" charset="0"/>
              </a:endParaRPr>
            </a:p>
          </p:txBody>
        </p:sp>
      </p:grpSp>
      <p:sp>
        <p:nvSpPr>
          <p:cNvPr id="22" name="矩形 21"/>
          <p:cNvSpPr/>
          <p:nvPr/>
        </p:nvSpPr>
        <p:spPr>
          <a:xfrm>
            <a:off x="4307937" y="3700473"/>
            <a:ext cx="562506" cy="307777"/>
          </a:xfrm>
          <a:prstGeom prst="rect">
            <a:avLst/>
          </a:prstGeom>
        </p:spPr>
        <p:txBody>
          <a:bodyPr wrap="none">
            <a:spAutoFit/>
          </a:bodyPr>
          <a:lstStyle/>
          <a:p>
            <a:r>
              <a:rPr lang="zh-CN" altLang="en-US" sz="1400" dirty="0" smtClean="0">
                <a:latin typeface="华文细黑" pitchFamily="2" charset="-122"/>
                <a:ea typeface="华文细黑" pitchFamily="2" charset="-122"/>
              </a:rPr>
              <a:t>高管</a:t>
            </a:r>
            <a:endParaRPr lang="zh-CN" altLang="en-US" sz="1400" dirty="0">
              <a:latin typeface="华文细黑" pitchFamily="2" charset="-122"/>
              <a:ea typeface="华文细黑" pitchFamily="2" charset="-122"/>
            </a:endParaRPr>
          </a:p>
        </p:txBody>
      </p:sp>
      <p:sp>
        <p:nvSpPr>
          <p:cNvPr id="26" name="矩形 25"/>
          <p:cNvSpPr/>
          <p:nvPr/>
        </p:nvSpPr>
        <p:spPr>
          <a:xfrm>
            <a:off x="5826511" y="3700473"/>
            <a:ext cx="789681" cy="307777"/>
          </a:xfrm>
          <a:prstGeom prst="rect">
            <a:avLst/>
          </a:prstGeom>
        </p:spPr>
        <p:txBody>
          <a:bodyPr wrap="square">
            <a:spAutoFit/>
          </a:bodyPr>
          <a:lstStyle/>
          <a:p>
            <a:r>
              <a:rPr lang="zh-CN" altLang="en-US" sz="1400" dirty="0" smtClean="0">
                <a:latin typeface="华文细黑" pitchFamily="2" charset="-122"/>
                <a:ea typeface="华文细黑" pitchFamily="2" charset="-122"/>
              </a:rPr>
              <a:t>中管</a:t>
            </a:r>
            <a:endParaRPr lang="zh-CN" altLang="en-US" sz="1400" dirty="0">
              <a:latin typeface="华文细黑" pitchFamily="2" charset="-122"/>
              <a:ea typeface="华文细黑" pitchFamily="2" charset="-122"/>
            </a:endParaRPr>
          </a:p>
        </p:txBody>
      </p:sp>
      <p:sp>
        <p:nvSpPr>
          <p:cNvPr id="27" name="矩形 26"/>
          <p:cNvSpPr/>
          <p:nvPr/>
        </p:nvSpPr>
        <p:spPr>
          <a:xfrm>
            <a:off x="7224262" y="3700473"/>
            <a:ext cx="933971" cy="307777"/>
          </a:xfrm>
          <a:prstGeom prst="rect">
            <a:avLst/>
          </a:prstGeom>
        </p:spPr>
        <p:txBody>
          <a:bodyPr wrap="none">
            <a:spAutoFit/>
          </a:bodyPr>
          <a:lstStyle/>
          <a:p>
            <a:r>
              <a:rPr lang="zh-CN" altLang="en-US" sz="1400" dirty="0" smtClean="0">
                <a:latin typeface="华文细黑" pitchFamily="2" charset="-122"/>
                <a:ea typeface="华文细黑" pitchFamily="2" charset="-122"/>
              </a:rPr>
              <a:t>普通员工</a:t>
            </a:r>
            <a:endParaRPr lang="zh-CN" altLang="en-US" sz="1400" dirty="0">
              <a:latin typeface="华文细黑" pitchFamily="2" charset="-122"/>
              <a:ea typeface="华文细黑" pitchFamily="2" charset="-122"/>
            </a:endParaRPr>
          </a:p>
        </p:txBody>
      </p:sp>
      <p:sp>
        <p:nvSpPr>
          <p:cNvPr id="28" name="矩形 27"/>
          <p:cNvSpPr/>
          <p:nvPr/>
        </p:nvSpPr>
        <p:spPr>
          <a:xfrm>
            <a:off x="3924587" y="4030407"/>
            <a:ext cx="1438103" cy="584775"/>
          </a:xfrm>
          <a:prstGeom prst="rect">
            <a:avLst/>
          </a:prstGeom>
        </p:spPr>
        <p:txBody>
          <a:bodyPr wrap="none">
            <a:spAutoFit/>
          </a:bodyPr>
          <a:lstStyle/>
          <a:p>
            <a:r>
              <a:rPr lang="en-US" altLang="zh-CN" sz="3200" b="1" i="1" dirty="0" smtClean="0">
                <a:solidFill>
                  <a:srgbClr val="339966"/>
                </a:solidFill>
                <a:latin typeface="Arial" pitchFamily="34" charset="0"/>
                <a:ea typeface="华文细黑" pitchFamily="2" charset="-122"/>
                <a:cs typeface="Arial" pitchFamily="34" charset="0"/>
              </a:rPr>
              <a:t>35.5</a:t>
            </a:r>
            <a:r>
              <a:rPr lang="en-US" altLang="zh-CN" sz="3200" dirty="0" smtClean="0">
                <a:solidFill>
                  <a:srgbClr val="339966"/>
                </a:solidFill>
                <a:latin typeface="Arial" pitchFamily="34" charset="0"/>
                <a:ea typeface="华文细黑" pitchFamily="2" charset="-122"/>
                <a:cs typeface="Arial" pitchFamily="34" charset="0"/>
              </a:rPr>
              <a:t>%</a:t>
            </a:r>
            <a:r>
              <a:rPr lang="en-US" altLang="zh-CN" sz="1200" dirty="0" smtClean="0">
                <a:solidFill>
                  <a:srgbClr val="339966"/>
                </a:solidFill>
                <a:latin typeface="Arial" pitchFamily="34" charset="0"/>
                <a:ea typeface="华文细黑" pitchFamily="2" charset="-122"/>
                <a:cs typeface="Arial" pitchFamily="34" charset="0"/>
              </a:rPr>
              <a:t> </a:t>
            </a:r>
            <a:endParaRPr lang="zh-CN" altLang="en-US" sz="1200" dirty="0">
              <a:solidFill>
                <a:srgbClr val="339966"/>
              </a:solidFill>
              <a:latin typeface="Arial" pitchFamily="34" charset="0"/>
              <a:ea typeface="华文细黑" pitchFamily="2" charset="-122"/>
              <a:cs typeface="Arial" pitchFamily="34" charset="0"/>
            </a:endParaRPr>
          </a:p>
        </p:txBody>
      </p:sp>
      <p:sp>
        <p:nvSpPr>
          <p:cNvPr id="29" name="TextBox 7"/>
          <p:cNvSpPr txBox="1">
            <a:spLocks noChangeArrowheads="1"/>
          </p:cNvSpPr>
          <p:nvPr/>
        </p:nvSpPr>
        <p:spPr bwMode="auto">
          <a:xfrm>
            <a:off x="1867255" y="3977642"/>
            <a:ext cx="1552717" cy="584775"/>
          </a:xfrm>
          <a:prstGeom prst="rect">
            <a:avLst/>
          </a:prstGeom>
          <a:noFill/>
          <a:ln w="9525" algn="ctr">
            <a:noFill/>
            <a:miter lim="800000"/>
            <a:headEnd/>
            <a:tailEnd/>
          </a:ln>
        </p:spPr>
        <p:txBody>
          <a:bodyPr wrap="square">
            <a:spAutoFit/>
          </a:bodyPr>
          <a:lstStyle/>
          <a:p>
            <a:r>
              <a:rPr lang="zh-CN" altLang="en-US" sz="1400" b="1" dirty="0" smtClean="0">
                <a:latin typeface="Arial" pitchFamily="34" charset="0"/>
                <a:ea typeface="华文细黑" pitchFamily="2" charset="-122"/>
                <a:cs typeface="Arial" pitchFamily="34" charset="0"/>
              </a:rPr>
              <a:t>工作强度</a:t>
            </a:r>
            <a:endParaRPr lang="en-US" altLang="zh-CN" sz="1400" b="1" dirty="0" smtClean="0">
              <a:latin typeface="Arial" pitchFamily="34" charset="0"/>
              <a:ea typeface="华文细黑" pitchFamily="2" charset="-122"/>
              <a:cs typeface="Arial" pitchFamily="34" charset="0"/>
            </a:endParaRPr>
          </a:p>
          <a:p>
            <a:r>
              <a:rPr lang="zh-CN" altLang="en-US" b="1" dirty="0" smtClean="0">
                <a:latin typeface="Arial" pitchFamily="34" charset="0"/>
                <a:ea typeface="华文细黑" pitchFamily="2" charset="-122"/>
                <a:cs typeface="Arial" pitchFamily="34" charset="0"/>
              </a:rPr>
              <a:t>非常大</a:t>
            </a:r>
            <a:r>
              <a:rPr lang="zh-CN" altLang="en-US" sz="1400" b="1" dirty="0" smtClean="0">
                <a:latin typeface="Arial" pitchFamily="34" charset="0"/>
                <a:ea typeface="华文细黑" pitchFamily="2" charset="-122"/>
                <a:cs typeface="Arial" pitchFamily="34" charset="0"/>
              </a:rPr>
              <a:t>的比例</a:t>
            </a:r>
            <a:endParaRPr lang="en-US" altLang="zh-CN" sz="1400" b="1" dirty="0">
              <a:latin typeface="Arial" pitchFamily="34" charset="0"/>
              <a:ea typeface="华文细黑" pitchFamily="2" charset="-122"/>
              <a:cs typeface="Arial" pitchFamily="34" charset="0"/>
            </a:endParaRPr>
          </a:p>
        </p:txBody>
      </p:sp>
      <p:sp>
        <p:nvSpPr>
          <p:cNvPr id="30" name="矩形 29"/>
          <p:cNvSpPr/>
          <p:nvPr/>
        </p:nvSpPr>
        <p:spPr>
          <a:xfrm>
            <a:off x="7367902" y="4137400"/>
            <a:ext cx="867638" cy="400110"/>
          </a:xfrm>
          <a:prstGeom prst="rect">
            <a:avLst/>
          </a:prstGeom>
        </p:spPr>
        <p:txBody>
          <a:bodyPr wrap="none">
            <a:spAutoFit/>
          </a:bodyPr>
          <a:lstStyle/>
          <a:p>
            <a:r>
              <a:rPr lang="en-US" altLang="zh-CN" sz="2000" b="1" i="1" dirty="0" smtClean="0">
                <a:solidFill>
                  <a:srgbClr val="339966"/>
                </a:solidFill>
                <a:latin typeface="Arial" pitchFamily="34" charset="0"/>
                <a:ea typeface="华文细黑" pitchFamily="2" charset="-122"/>
                <a:cs typeface="Arial" pitchFamily="34" charset="0"/>
              </a:rPr>
              <a:t>7.1</a:t>
            </a:r>
            <a:r>
              <a:rPr lang="en-US" altLang="zh-CN" sz="2000" dirty="0" smtClean="0">
                <a:solidFill>
                  <a:srgbClr val="339966"/>
                </a:solidFill>
                <a:latin typeface="Arial" pitchFamily="34" charset="0"/>
                <a:ea typeface="华文细黑" pitchFamily="2" charset="-122"/>
                <a:cs typeface="Arial" pitchFamily="34" charset="0"/>
              </a:rPr>
              <a:t>% </a:t>
            </a:r>
            <a:endParaRPr lang="zh-CN" altLang="en-US" sz="2000" dirty="0">
              <a:solidFill>
                <a:srgbClr val="339966"/>
              </a:solidFill>
              <a:latin typeface="Arial" pitchFamily="34" charset="0"/>
              <a:ea typeface="华文细黑" pitchFamily="2" charset="-122"/>
              <a:cs typeface="Arial" pitchFamily="34" charset="0"/>
            </a:endParaRPr>
          </a:p>
        </p:txBody>
      </p:sp>
      <p:sp>
        <p:nvSpPr>
          <p:cNvPr id="31" name="矩形 30"/>
          <p:cNvSpPr/>
          <p:nvPr/>
        </p:nvSpPr>
        <p:spPr>
          <a:xfrm>
            <a:off x="5687982" y="4137400"/>
            <a:ext cx="1008596" cy="400110"/>
          </a:xfrm>
          <a:prstGeom prst="rect">
            <a:avLst/>
          </a:prstGeom>
        </p:spPr>
        <p:txBody>
          <a:bodyPr wrap="none">
            <a:spAutoFit/>
          </a:bodyPr>
          <a:lstStyle/>
          <a:p>
            <a:r>
              <a:rPr lang="en-US" altLang="zh-CN" sz="2000" b="1" i="1" dirty="0" smtClean="0">
                <a:solidFill>
                  <a:srgbClr val="339966"/>
                </a:solidFill>
                <a:latin typeface="Arial" pitchFamily="34" charset="0"/>
                <a:ea typeface="华文细黑" pitchFamily="2" charset="-122"/>
                <a:cs typeface="Arial" pitchFamily="34" charset="0"/>
              </a:rPr>
              <a:t>19.8</a:t>
            </a:r>
            <a:r>
              <a:rPr lang="en-US" altLang="zh-CN" sz="2000" dirty="0" smtClean="0">
                <a:solidFill>
                  <a:srgbClr val="339966"/>
                </a:solidFill>
                <a:latin typeface="Arial" pitchFamily="34" charset="0"/>
                <a:ea typeface="华文细黑" pitchFamily="2" charset="-122"/>
                <a:cs typeface="Arial" pitchFamily="34" charset="0"/>
              </a:rPr>
              <a:t>%</a:t>
            </a:r>
            <a:r>
              <a:rPr lang="en-US" altLang="zh-CN" dirty="0" smtClean="0">
                <a:solidFill>
                  <a:srgbClr val="339966"/>
                </a:solidFill>
                <a:latin typeface="Arial" pitchFamily="34" charset="0"/>
                <a:ea typeface="华文细黑" pitchFamily="2" charset="-122"/>
                <a:cs typeface="Arial" pitchFamily="34" charset="0"/>
              </a:rPr>
              <a:t> </a:t>
            </a:r>
            <a:endParaRPr lang="zh-CN" altLang="en-US" dirty="0">
              <a:solidFill>
                <a:srgbClr val="339966"/>
              </a:solidFill>
            </a:endParaRPr>
          </a:p>
        </p:txBody>
      </p:sp>
      <p:cxnSp>
        <p:nvCxnSpPr>
          <p:cNvPr id="32" name="直接连接符 31"/>
          <p:cNvCxnSpPr/>
          <p:nvPr/>
        </p:nvCxnSpPr>
        <p:spPr>
          <a:xfrm rot="10800000" flipV="1">
            <a:off x="1659922" y="3414717"/>
            <a:ext cx="7793236" cy="0"/>
          </a:xfrm>
          <a:prstGeom prst="line">
            <a:avLst/>
          </a:prstGeom>
          <a:ln>
            <a:solidFill>
              <a:srgbClr val="D9D9D9"/>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8" name="线形标注 3 37"/>
          <p:cNvSpPr/>
          <p:nvPr/>
        </p:nvSpPr>
        <p:spPr>
          <a:xfrm rot="10800000">
            <a:off x="1737856" y="3986221"/>
            <a:ext cx="1714512" cy="578810"/>
          </a:xfrm>
          <a:prstGeom prst="borderCallout3">
            <a:avLst>
              <a:gd name="adj1" fmla="val 48716"/>
              <a:gd name="adj2" fmla="val 101873"/>
              <a:gd name="adj3" fmla="val 48161"/>
              <a:gd name="adj4" fmla="val 114472"/>
              <a:gd name="adj5" fmla="val 419835"/>
              <a:gd name="adj6" fmla="val 114473"/>
              <a:gd name="adj7" fmla="val 415926"/>
              <a:gd name="adj8" fmla="val 83372"/>
            </a:avLst>
          </a:prstGeom>
          <a:noFill/>
          <a:ln w="9525">
            <a:solidFill>
              <a:schemeClr val="bg1">
                <a:lumMod val="75000"/>
              </a:schemeClr>
            </a:solidFill>
            <a:prstDash val="dash"/>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 y="0"/>
            <a:ext cx="958531" cy="5400675"/>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24" name="TextBox 23"/>
          <p:cNvSpPr txBox="1"/>
          <p:nvPr/>
        </p:nvSpPr>
        <p:spPr>
          <a:xfrm>
            <a:off x="49606" y="339680"/>
            <a:ext cx="830997" cy="3785652"/>
          </a:xfrm>
          <a:prstGeom prst="rect">
            <a:avLst/>
          </a:prstGeom>
          <a:noFill/>
        </p:spPr>
        <p:txBody>
          <a:bodyPr vert="eaVert" wrap="square" rtlCol="0">
            <a:spAutoFit/>
          </a:bodyPr>
          <a:lstStyle/>
          <a:p>
            <a:r>
              <a:rPr lang="zh-CN" altLang="en-US" dirty="0" smtClean="0">
                <a:solidFill>
                  <a:schemeClr val="bg1"/>
                </a:solidFill>
                <a:latin typeface="微软雅黑" pitchFamily="34" charset="-122"/>
                <a:ea typeface="微软雅黑" pitchFamily="34" charset="-122"/>
              </a:rPr>
              <a:t>稳定性、专业性提升；工作强度更大</a:t>
            </a:r>
          </a:p>
          <a:p>
            <a:r>
              <a:rPr lang="zh-CN" altLang="en-US" sz="2400" b="1" dirty="0" smtClean="0">
                <a:solidFill>
                  <a:schemeClr val="bg1"/>
                </a:solidFill>
                <a:latin typeface="微软雅黑" pitchFamily="34" charset="-122"/>
                <a:ea typeface="微软雅黑" pitchFamily="34" charset="-122"/>
              </a:rPr>
              <a:t>发现一</a:t>
            </a:r>
            <a:endParaRPr lang="zh-CN" altLang="en-US" sz="16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14395" y="2192213"/>
            <a:ext cx="4675942" cy="2308324"/>
          </a:xfrm>
          <a:prstGeom prst="rect">
            <a:avLst/>
          </a:prstGeom>
        </p:spPr>
        <p:txBody>
          <a:bodyPr wrap="square">
            <a:spAutoFit/>
          </a:bodyPr>
          <a:lstStyle/>
          <a:p>
            <a:r>
              <a:rPr lang="zh-CN" altLang="en-US" sz="1400" b="1" dirty="0" smtClean="0">
                <a:solidFill>
                  <a:schemeClr val="tx1">
                    <a:lumMod val="75000"/>
                    <a:lumOff val="25000"/>
                  </a:schemeClr>
                </a:solidFill>
                <a:latin typeface="Arial" pitchFamily="34" charset="0"/>
                <a:ea typeface="微软雅黑" pitchFamily="34" charset="-122"/>
                <a:cs typeface="Arial" pitchFamily="34" charset="0"/>
              </a:rPr>
              <a:t>五险一金</a:t>
            </a:r>
            <a:r>
              <a:rPr lang="zh-CN" altLang="en-US" sz="1400" dirty="0" smtClean="0">
                <a:solidFill>
                  <a:schemeClr val="tx1">
                    <a:lumMod val="75000"/>
                    <a:lumOff val="25000"/>
                  </a:schemeClr>
                </a:solidFill>
                <a:latin typeface="Arial" pitchFamily="34" charset="0"/>
                <a:ea typeface="微软雅黑" pitchFamily="34" charset="-122"/>
                <a:cs typeface="Arial" pitchFamily="34" charset="0"/>
              </a:rPr>
              <a:t>覆盖率</a:t>
            </a:r>
            <a:r>
              <a:rPr lang="zh-CN" altLang="en-US" sz="1400" b="1" dirty="0" smtClean="0">
                <a:solidFill>
                  <a:schemeClr val="tx1">
                    <a:lumMod val="75000"/>
                    <a:lumOff val="25000"/>
                  </a:schemeClr>
                </a:solidFill>
                <a:latin typeface="Arial" pitchFamily="34" charset="0"/>
                <a:ea typeface="微软雅黑" pitchFamily="34" charset="-122"/>
                <a:cs typeface="Arial" pitchFamily="34" charset="0"/>
              </a:rPr>
              <a:t>增加</a:t>
            </a:r>
            <a:r>
              <a:rPr lang="en-US" altLang="zh-CN" sz="4800" b="1" i="1" dirty="0" smtClean="0">
                <a:solidFill>
                  <a:srgbClr val="339966"/>
                </a:solidFill>
                <a:latin typeface="Arial" pitchFamily="34" charset="0"/>
                <a:ea typeface="华文细黑" pitchFamily="2" charset="-122"/>
                <a:cs typeface="Arial" pitchFamily="34" charset="0"/>
              </a:rPr>
              <a:t>12.3</a:t>
            </a:r>
            <a:r>
              <a:rPr lang="zh-CN" altLang="en-US" sz="1400" dirty="0" smtClean="0">
                <a:solidFill>
                  <a:schemeClr val="tx1">
                    <a:lumMod val="75000"/>
                    <a:lumOff val="25000"/>
                  </a:schemeClr>
                </a:solidFill>
                <a:latin typeface="Arial" pitchFamily="34" charset="0"/>
                <a:ea typeface="微软雅黑" pitchFamily="34" charset="-122"/>
                <a:cs typeface="Arial" pitchFamily="34" charset="0"/>
              </a:rPr>
              <a:t>个百分点</a:t>
            </a:r>
            <a:endParaRPr lang="en-US" altLang="zh-CN" sz="1400" dirty="0" smtClean="0">
              <a:solidFill>
                <a:schemeClr val="tx1">
                  <a:lumMod val="75000"/>
                  <a:lumOff val="25000"/>
                </a:schemeClr>
              </a:solidFill>
              <a:latin typeface="Arial" pitchFamily="34" charset="0"/>
              <a:ea typeface="微软雅黑" pitchFamily="34" charset="-122"/>
              <a:cs typeface="Arial" pitchFamily="34" charset="0"/>
            </a:endParaRPr>
          </a:p>
          <a:p>
            <a:r>
              <a:rPr lang="zh-CN" altLang="en-US" sz="1400" b="1" dirty="0" smtClean="0">
                <a:solidFill>
                  <a:schemeClr val="tx1">
                    <a:lumMod val="75000"/>
                    <a:lumOff val="25000"/>
                  </a:schemeClr>
                </a:solidFill>
                <a:latin typeface="Arial" pitchFamily="34" charset="0"/>
                <a:ea typeface="微软雅黑" pitchFamily="34" charset="-122"/>
                <a:cs typeface="Arial" pitchFamily="34" charset="0"/>
              </a:rPr>
              <a:t>五险</a:t>
            </a:r>
            <a:r>
              <a:rPr lang="zh-CN" altLang="en-US" sz="1400" dirty="0" smtClean="0">
                <a:solidFill>
                  <a:schemeClr val="tx1">
                    <a:lumMod val="75000"/>
                    <a:lumOff val="25000"/>
                  </a:schemeClr>
                </a:solidFill>
                <a:latin typeface="Arial" pitchFamily="34" charset="0"/>
                <a:ea typeface="微软雅黑" pitchFamily="34" charset="-122"/>
                <a:cs typeface="Arial" pitchFamily="34" charset="0"/>
              </a:rPr>
              <a:t>覆盖率</a:t>
            </a:r>
            <a:r>
              <a:rPr lang="zh-CN" altLang="en-US" sz="1400" b="1" dirty="0" smtClean="0">
                <a:solidFill>
                  <a:schemeClr val="tx1">
                    <a:lumMod val="75000"/>
                    <a:lumOff val="25000"/>
                  </a:schemeClr>
                </a:solidFill>
                <a:latin typeface="Arial" pitchFamily="34" charset="0"/>
                <a:ea typeface="微软雅黑" pitchFamily="34" charset="-122"/>
                <a:cs typeface="Arial" pitchFamily="34" charset="0"/>
              </a:rPr>
              <a:t>增加</a:t>
            </a:r>
            <a:r>
              <a:rPr lang="en-US" altLang="zh-CN" sz="4800" b="1" i="1" dirty="0" smtClean="0">
                <a:solidFill>
                  <a:srgbClr val="339966"/>
                </a:solidFill>
                <a:latin typeface="Arial" pitchFamily="34" charset="0"/>
                <a:ea typeface="华文细黑" pitchFamily="2" charset="-122"/>
                <a:cs typeface="Arial" pitchFamily="34" charset="0"/>
              </a:rPr>
              <a:t>10.7</a:t>
            </a:r>
            <a:r>
              <a:rPr lang="zh-CN" altLang="en-US" sz="1400" dirty="0" smtClean="0">
                <a:solidFill>
                  <a:schemeClr val="tx1">
                    <a:lumMod val="75000"/>
                    <a:lumOff val="25000"/>
                  </a:schemeClr>
                </a:solidFill>
                <a:latin typeface="Arial" pitchFamily="34" charset="0"/>
                <a:ea typeface="微软雅黑" pitchFamily="34" charset="-122"/>
                <a:cs typeface="Arial" pitchFamily="34" charset="0"/>
              </a:rPr>
              <a:t>个百分点</a:t>
            </a:r>
            <a:endParaRPr lang="en-US" altLang="zh-CN" sz="1400" dirty="0" smtClean="0">
              <a:solidFill>
                <a:schemeClr val="tx1">
                  <a:lumMod val="75000"/>
                  <a:lumOff val="25000"/>
                </a:schemeClr>
              </a:solidFill>
              <a:latin typeface="Arial" pitchFamily="34" charset="0"/>
              <a:ea typeface="微软雅黑" pitchFamily="34" charset="-122"/>
              <a:cs typeface="Arial" pitchFamily="34" charset="0"/>
            </a:endParaRPr>
          </a:p>
          <a:p>
            <a:r>
              <a:rPr lang="zh-CN" altLang="en-US" sz="1400" dirty="0" smtClean="0">
                <a:solidFill>
                  <a:schemeClr val="tx1">
                    <a:lumMod val="75000"/>
                    <a:lumOff val="25000"/>
                  </a:schemeClr>
                </a:solidFill>
                <a:latin typeface="Arial" pitchFamily="34" charset="0"/>
                <a:ea typeface="微软雅黑" pitchFamily="34" charset="-122"/>
                <a:cs typeface="Arial" pitchFamily="34" charset="0"/>
              </a:rPr>
              <a:t>无社保比例</a:t>
            </a:r>
            <a:r>
              <a:rPr lang="zh-CN" altLang="en-US" sz="1400" b="1" dirty="0" smtClean="0">
                <a:solidFill>
                  <a:schemeClr val="tx1">
                    <a:lumMod val="75000"/>
                    <a:lumOff val="25000"/>
                  </a:schemeClr>
                </a:solidFill>
                <a:latin typeface="Arial" pitchFamily="34" charset="0"/>
                <a:ea typeface="微软雅黑" pitchFamily="34" charset="-122"/>
                <a:cs typeface="Arial" pitchFamily="34" charset="0"/>
              </a:rPr>
              <a:t>降低</a:t>
            </a:r>
            <a:r>
              <a:rPr lang="en-US" altLang="zh-CN" sz="4800" b="1" i="1" dirty="0" smtClean="0">
                <a:solidFill>
                  <a:srgbClr val="339966"/>
                </a:solidFill>
                <a:latin typeface="Arial" pitchFamily="34" charset="0"/>
                <a:ea typeface="华文细黑" pitchFamily="2" charset="-122"/>
                <a:cs typeface="Arial" pitchFamily="34" charset="0"/>
              </a:rPr>
              <a:t>3.1</a:t>
            </a:r>
            <a:r>
              <a:rPr lang="zh-CN" altLang="en-US" sz="1400" dirty="0" smtClean="0">
                <a:latin typeface="Arial" pitchFamily="34" charset="0"/>
                <a:ea typeface="微软雅黑" pitchFamily="34" charset="-122"/>
                <a:cs typeface="Arial" pitchFamily="34" charset="0"/>
              </a:rPr>
              <a:t>个</a:t>
            </a:r>
            <a:r>
              <a:rPr lang="zh-CN" altLang="en-US" sz="1400" dirty="0" smtClean="0">
                <a:solidFill>
                  <a:schemeClr val="tx1">
                    <a:lumMod val="75000"/>
                    <a:lumOff val="25000"/>
                  </a:schemeClr>
                </a:solidFill>
                <a:latin typeface="Arial" pitchFamily="34" charset="0"/>
                <a:ea typeface="微软雅黑" pitchFamily="34" charset="-122"/>
                <a:cs typeface="Arial" pitchFamily="34" charset="0"/>
              </a:rPr>
              <a:t>百分点</a:t>
            </a:r>
            <a:endParaRPr lang="en-US" altLang="zh-CN" sz="1400" dirty="0" smtClean="0">
              <a:solidFill>
                <a:schemeClr val="tx1">
                  <a:lumMod val="75000"/>
                  <a:lumOff val="25000"/>
                </a:schemeClr>
              </a:solidFill>
              <a:latin typeface="Arial" pitchFamily="34" charset="0"/>
              <a:ea typeface="微软雅黑" pitchFamily="34" charset="-122"/>
              <a:cs typeface="Arial" pitchFamily="34" charset="0"/>
            </a:endParaRPr>
          </a:p>
        </p:txBody>
      </p:sp>
      <p:cxnSp>
        <p:nvCxnSpPr>
          <p:cNvPr id="17" name="直接连接符 16"/>
          <p:cNvCxnSpPr/>
          <p:nvPr/>
        </p:nvCxnSpPr>
        <p:spPr>
          <a:xfrm>
            <a:off x="5165013" y="1574083"/>
            <a:ext cx="0" cy="3142478"/>
          </a:xfrm>
          <a:prstGeom prst="line">
            <a:avLst/>
          </a:prstGeom>
          <a:ln>
            <a:solidFill>
              <a:srgbClr val="D9D9D9"/>
            </a:solidFill>
            <a:prstDash val="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8" name="标题 17"/>
          <p:cNvSpPr>
            <a:spLocks noGrp="1"/>
          </p:cNvSpPr>
          <p:nvPr>
            <p:ph type="title"/>
          </p:nvPr>
        </p:nvSpPr>
        <p:spPr>
          <a:xfrm>
            <a:off x="986436" y="160369"/>
            <a:ext cx="10622143" cy="523745"/>
          </a:xfrm>
        </p:spPr>
        <p:txBody>
          <a:bodyPr/>
          <a:lstStyle/>
          <a:p>
            <a:r>
              <a:rPr lang="zh-CN" altLang="en-US" sz="2400" dirty="0" smtClean="0"/>
              <a:t>五险一金覆盖率较</a:t>
            </a:r>
            <a:r>
              <a:rPr lang="en-US" altLang="zh-CN" sz="2400" dirty="0" smtClean="0"/>
              <a:t>2010</a:t>
            </a:r>
            <a:r>
              <a:rPr lang="zh-CN" altLang="en-US" sz="2400" dirty="0" smtClean="0"/>
              <a:t>年明显增加，但仍有三成无社保</a:t>
            </a:r>
          </a:p>
        </p:txBody>
      </p:sp>
      <p:graphicFrame>
        <p:nvGraphicFramePr>
          <p:cNvPr id="14" name="图表 13"/>
          <p:cNvGraphicFramePr/>
          <p:nvPr/>
        </p:nvGraphicFramePr>
        <p:xfrm>
          <a:off x="5513431" y="2128833"/>
          <a:ext cx="4240682" cy="2656886"/>
        </p:xfrm>
        <a:graphic>
          <a:graphicData uri="http://schemas.openxmlformats.org/drawingml/2006/chart">
            <c:chart xmlns:c="http://schemas.openxmlformats.org/drawingml/2006/chart" xmlns:r="http://schemas.openxmlformats.org/officeDocument/2006/relationships" r:id="rId2"/>
          </a:graphicData>
        </a:graphic>
      </p:graphicFrame>
      <p:sp>
        <p:nvSpPr>
          <p:cNvPr id="15" name="矩形 14"/>
          <p:cNvSpPr/>
          <p:nvPr/>
        </p:nvSpPr>
        <p:spPr>
          <a:xfrm>
            <a:off x="5322744" y="1628771"/>
            <a:ext cx="5244810" cy="307777"/>
          </a:xfrm>
          <a:prstGeom prst="rect">
            <a:avLst/>
          </a:prstGeom>
        </p:spPr>
        <p:txBody>
          <a:bodyPr wrap="square">
            <a:spAutoFit/>
          </a:bodyPr>
          <a:lstStyle/>
          <a:p>
            <a:pPr algn="ctr" fontAlgn="base">
              <a:spcBef>
                <a:spcPct val="0"/>
              </a:spcBef>
              <a:spcAft>
                <a:spcPct val="0"/>
              </a:spcAft>
            </a:pPr>
            <a:r>
              <a:rPr lang="zh-CN" altLang="en-US" sz="1400" b="1" dirty="0" smtClean="0">
                <a:solidFill>
                  <a:schemeClr val="tx1">
                    <a:lumMod val="75000"/>
                    <a:lumOff val="25000"/>
                  </a:schemeClr>
                </a:solidFill>
                <a:latin typeface="Arial" pitchFamily="34" charset="0"/>
                <a:ea typeface="华文细黑" pitchFamily="2" charset="-122"/>
                <a:cs typeface="Arial" pitchFamily="34" charset="0"/>
              </a:rPr>
              <a:t>附图  </a:t>
            </a:r>
            <a:r>
              <a:rPr lang="en-US" altLang="zh-CN" sz="1400" b="1" dirty="0" smtClean="0">
                <a:solidFill>
                  <a:schemeClr val="tx1">
                    <a:lumMod val="75000"/>
                    <a:lumOff val="25000"/>
                  </a:schemeClr>
                </a:solidFill>
                <a:latin typeface="Arial" pitchFamily="34" charset="0"/>
                <a:ea typeface="华文细黑" pitchFamily="2" charset="-122"/>
                <a:cs typeface="Arial" pitchFamily="34" charset="0"/>
              </a:rPr>
              <a:t>2010</a:t>
            </a:r>
            <a:r>
              <a:rPr lang="zh-CN" altLang="en-US" sz="1400" b="1" dirty="0" smtClean="0">
                <a:solidFill>
                  <a:schemeClr val="tx1">
                    <a:lumMod val="75000"/>
                    <a:lumOff val="25000"/>
                  </a:schemeClr>
                </a:solidFill>
                <a:latin typeface="Arial" pitchFamily="34" charset="0"/>
                <a:ea typeface="华文细黑" pitchFamily="2" charset="-122"/>
                <a:cs typeface="Arial" pitchFamily="34" charset="0"/>
              </a:rPr>
              <a:t>年与</a:t>
            </a:r>
            <a:r>
              <a:rPr lang="en-US" altLang="zh-CN" sz="1400" b="1" dirty="0" smtClean="0">
                <a:solidFill>
                  <a:schemeClr val="tx1">
                    <a:lumMod val="75000"/>
                    <a:lumOff val="25000"/>
                  </a:schemeClr>
                </a:solidFill>
                <a:latin typeface="Arial" pitchFamily="34" charset="0"/>
                <a:ea typeface="华文细黑" pitchFamily="2" charset="-122"/>
                <a:cs typeface="Arial" pitchFamily="34" charset="0"/>
              </a:rPr>
              <a:t>2014</a:t>
            </a:r>
            <a:r>
              <a:rPr lang="zh-CN" altLang="en-US" sz="1400" b="1" dirty="0" smtClean="0">
                <a:solidFill>
                  <a:schemeClr val="tx1">
                    <a:lumMod val="75000"/>
                    <a:lumOff val="25000"/>
                  </a:schemeClr>
                </a:solidFill>
                <a:latin typeface="Arial" pitchFamily="34" charset="0"/>
                <a:ea typeface="华文细黑" pitchFamily="2" charset="-122"/>
                <a:cs typeface="Arial" pitchFamily="34" charset="0"/>
              </a:rPr>
              <a:t>年公益组织为员工缴纳社保情况（</a:t>
            </a:r>
            <a:r>
              <a:rPr lang="en-US" altLang="zh-CN" sz="1400" b="1" dirty="0" smtClean="0">
                <a:solidFill>
                  <a:schemeClr val="tx1">
                    <a:lumMod val="75000"/>
                    <a:lumOff val="25000"/>
                  </a:schemeClr>
                </a:solidFill>
                <a:latin typeface="Arial" pitchFamily="34" charset="0"/>
                <a:ea typeface="华文细黑" pitchFamily="2" charset="-122"/>
                <a:cs typeface="Arial" pitchFamily="34" charset="0"/>
              </a:rPr>
              <a:t>%</a:t>
            </a:r>
            <a:r>
              <a:rPr lang="zh-CN" altLang="en-US" sz="1400" b="1" dirty="0" smtClean="0">
                <a:solidFill>
                  <a:schemeClr val="tx1">
                    <a:lumMod val="75000"/>
                    <a:lumOff val="25000"/>
                  </a:schemeClr>
                </a:solidFill>
                <a:latin typeface="Arial" pitchFamily="34" charset="0"/>
                <a:ea typeface="华文细黑" pitchFamily="2" charset="-122"/>
                <a:cs typeface="Arial" pitchFamily="34" charset="0"/>
              </a:rPr>
              <a:t>）</a:t>
            </a:r>
            <a:endParaRPr lang="zh-CN" altLang="en-US" sz="1400" b="1" dirty="0">
              <a:solidFill>
                <a:schemeClr val="tx1">
                  <a:lumMod val="75000"/>
                  <a:lumOff val="25000"/>
                </a:schemeClr>
              </a:solidFill>
              <a:latin typeface="Arial" pitchFamily="34" charset="0"/>
              <a:ea typeface="华文细黑" pitchFamily="2" charset="-122"/>
              <a:cs typeface="Arial" pitchFamily="34" charset="0"/>
            </a:endParaRPr>
          </a:p>
        </p:txBody>
      </p:sp>
      <p:sp>
        <p:nvSpPr>
          <p:cNvPr id="16" name="圆角矩形 15"/>
          <p:cNvSpPr/>
          <p:nvPr/>
        </p:nvSpPr>
        <p:spPr>
          <a:xfrm>
            <a:off x="5747850" y="2414585"/>
            <a:ext cx="4130415" cy="357190"/>
          </a:xfrm>
          <a:prstGeom prst="roundRect">
            <a:avLst>
              <a:gd name="adj" fmla="val 6141"/>
            </a:avLst>
          </a:prstGeom>
          <a:noFill/>
          <a:ln w="127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1200" b="1" dirty="0">
              <a:solidFill>
                <a:srgbClr val="FC8C4E"/>
              </a:solidFill>
              <a:latin typeface="Arial" pitchFamily="34" charset="0"/>
              <a:ea typeface="微软雅黑" pitchFamily="34" charset="-122"/>
              <a:cs typeface="Arial" pitchFamily="34" charset="0"/>
            </a:endParaRPr>
          </a:p>
        </p:txBody>
      </p:sp>
      <p:sp>
        <p:nvSpPr>
          <p:cNvPr id="19" name="矩形 18"/>
          <p:cNvSpPr/>
          <p:nvPr/>
        </p:nvSpPr>
        <p:spPr>
          <a:xfrm>
            <a:off x="1071883" y="1502401"/>
            <a:ext cx="4442145" cy="646331"/>
          </a:xfrm>
          <a:prstGeom prst="rect">
            <a:avLst/>
          </a:prstGeom>
        </p:spPr>
        <p:txBody>
          <a:bodyPr wrap="square">
            <a:spAutoFit/>
          </a:bodyPr>
          <a:lstStyle/>
          <a:p>
            <a:pPr fontAlgn="base">
              <a:spcBef>
                <a:spcPct val="0"/>
              </a:spcBef>
              <a:spcAft>
                <a:spcPct val="0"/>
              </a:spcAft>
            </a:pPr>
            <a:r>
              <a:rPr lang="zh-CN" altLang="en-US" sz="1600" dirty="0" smtClean="0">
                <a:solidFill>
                  <a:schemeClr val="tx1">
                    <a:lumMod val="75000"/>
                    <a:lumOff val="25000"/>
                  </a:schemeClr>
                </a:solidFill>
                <a:latin typeface="Arial" pitchFamily="34" charset="0"/>
                <a:ea typeface="华文细黑" pitchFamily="2" charset="-122"/>
                <a:cs typeface="Arial" pitchFamily="34" charset="0"/>
              </a:rPr>
              <a:t>与</a:t>
            </a:r>
            <a:r>
              <a:rPr lang="en-US" altLang="zh-CN" sz="1600" dirty="0" smtClean="0">
                <a:solidFill>
                  <a:schemeClr val="tx1">
                    <a:lumMod val="75000"/>
                    <a:lumOff val="25000"/>
                  </a:schemeClr>
                </a:solidFill>
                <a:latin typeface="Arial" pitchFamily="34" charset="0"/>
                <a:ea typeface="华文细黑" pitchFamily="2" charset="-122"/>
                <a:cs typeface="Arial" pitchFamily="34" charset="0"/>
              </a:rPr>
              <a:t>2010</a:t>
            </a:r>
            <a:r>
              <a:rPr lang="zh-CN" altLang="en-US" sz="1600" dirty="0" smtClean="0">
                <a:solidFill>
                  <a:schemeClr val="tx1">
                    <a:lumMod val="75000"/>
                    <a:lumOff val="25000"/>
                  </a:schemeClr>
                </a:solidFill>
                <a:latin typeface="Arial" pitchFamily="34" charset="0"/>
                <a:ea typeface="华文细黑" pitchFamily="2" charset="-122"/>
                <a:cs typeface="Arial" pitchFamily="34" charset="0"/>
              </a:rPr>
              <a:t>年相比，</a:t>
            </a:r>
            <a:endParaRPr lang="en-US" altLang="zh-CN" sz="1600" dirty="0" smtClean="0">
              <a:solidFill>
                <a:schemeClr val="tx1">
                  <a:lumMod val="75000"/>
                  <a:lumOff val="25000"/>
                </a:schemeClr>
              </a:solidFill>
              <a:latin typeface="Arial" pitchFamily="34" charset="0"/>
              <a:ea typeface="华文细黑" pitchFamily="2" charset="-122"/>
              <a:cs typeface="Arial" pitchFamily="34" charset="0"/>
            </a:endParaRPr>
          </a:p>
          <a:p>
            <a:pPr fontAlgn="base">
              <a:spcBef>
                <a:spcPct val="0"/>
              </a:spcBef>
              <a:spcAft>
                <a:spcPct val="0"/>
              </a:spcAft>
            </a:pPr>
            <a:r>
              <a:rPr lang="zh-CN" altLang="en-US" sz="1600" dirty="0" smtClean="0">
                <a:solidFill>
                  <a:schemeClr val="tx1">
                    <a:lumMod val="75000"/>
                    <a:lumOff val="25000"/>
                  </a:schemeClr>
                </a:solidFill>
                <a:latin typeface="Arial" pitchFamily="34" charset="0"/>
                <a:ea typeface="华文细黑" pitchFamily="2" charset="-122"/>
                <a:cs typeface="Arial" pitchFamily="34" charset="0"/>
              </a:rPr>
              <a:t>公益组织社保覆盖 </a:t>
            </a:r>
            <a:r>
              <a:rPr lang="zh-CN" altLang="en-US" sz="1600" b="1" dirty="0" smtClean="0">
                <a:solidFill>
                  <a:srgbClr val="339966"/>
                </a:solidFill>
                <a:latin typeface="Arial" pitchFamily="34" charset="0"/>
                <a:ea typeface="华文细黑" pitchFamily="2" charset="-122"/>
                <a:cs typeface="Arial" pitchFamily="34" charset="0"/>
              </a:rPr>
              <a:t>“</a:t>
            </a:r>
            <a:r>
              <a:rPr lang="en-US" altLang="zh-CN" sz="2000" b="1" dirty="0" smtClean="0">
                <a:solidFill>
                  <a:srgbClr val="339966"/>
                </a:solidFill>
                <a:latin typeface="Arial" pitchFamily="34" charset="0"/>
                <a:ea typeface="华文细黑" pitchFamily="2" charset="-122"/>
                <a:cs typeface="Arial" pitchFamily="34" charset="0"/>
              </a:rPr>
              <a:t>2</a:t>
            </a:r>
            <a:r>
              <a:rPr lang="zh-CN" altLang="en-US" sz="2000" b="1" dirty="0" smtClean="0">
                <a:solidFill>
                  <a:srgbClr val="339966"/>
                </a:solidFill>
                <a:latin typeface="Arial" pitchFamily="34" charset="0"/>
                <a:ea typeface="华文细黑" pitchFamily="2" charset="-122"/>
                <a:cs typeface="Arial" pitchFamily="34" charset="0"/>
              </a:rPr>
              <a:t>增</a:t>
            </a:r>
            <a:r>
              <a:rPr lang="en-US" altLang="zh-CN" sz="2000" b="1" dirty="0" smtClean="0">
                <a:solidFill>
                  <a:srgbClr val="339966"/>
                </a:solidFill>
                <a:latin typeface="Arial" pitchFamily="34" charset="0"/>
                <a:ea typeface="华文细黑" pitchFamily="2" charset="-122"/>
                <a:cs typeface="Arial" pitchFamily="34" charset="0"/>
              </a:rPr>
              <a:t>1</a:t>
            </a:r>
            <a:r>
              <a:rPr lang="zh-CN" altLang="en-US" sz="2000" b="1" dirty="0" smtClean="0">
                <a:solidFill>
                  <a:srgbClr val="339966"/>
                </a:solidFill>
                <a:latin typeface="Arial" pitchFamily="34" charset="0"/>
                <a:ea typeface="华文细黑" pitchFamily="2" charset="-122"/>
                <a:cs typeface="Arial" pitchFamily="34" charset="0"/>
              </a:rPr>
              <a:t>降</a:t>
            </a:r>
            <a:r>
              <a:rPr lang="zh-CN" altLang="en-US" sz="1600" b="1" dirty="0" smtClean="0">
                <a:solidFill>
                  <a:srgbClr val="339966"/>
                </a:solidFill>
                <a:latin typeface="Arial" pitchFamily="34" charset="0"/>
                <a:ea typeface="华文细黑" pitchFamily="2" charset="-122"/>
                <a:cs typeface="Arial" pitchFamily="34" charset="0"/>
              </a:rPr>
              <a:t>”</a:t>
            </a:r>
            <a:r>
              <a:rPr lang="zh-CN" altLang="en-US" sz="1600" dirty="0" smtClean="0">
                <a:solidFill>
                  <a:schemeClr val="tx1">
                    <a:lumMod val="75000"/>
                    <a:lumOff val="25000"/>
                  </a:schemeClr>
                </a:solidFill>
                <a:latin typeface="Arial" pitchFamily="34" charset="0"/>
                <a:ea typeface="华文细黑" pitchFamily="2" charset="-122"/>
                <a:cs typeface="Arial" pitchFamily="34" charset="0"/>
              </a:rPr>
              <a:t>即</a:t>
            </a:r>
            <a:r>
              <a:rPr lang="en-US" altLang="zh-CN" sz="1600" dirty="0" smtClean="0">
                <a:solidFill>
                  <a:schemeClr val="tx1">
                    <a:lumMod val="75000"/>
                    <a:lumOff val="25000"/>
                  </a:schemeClr>
                </a:solidFill>
                <a:latin typeface="Arial" pitchFamily="34" charset="0"/>
                <a:ea typeface="华文细黑" pitchFamily="2" charset="-122"/>
                <a:cs typeface="Arial" pitchFamily="34" charset="0"/>
              </a:rPr>
              <a:t>:</a:t>
            </a:r>
            <a:endParaRPr lang="zh-CN" altLang="en-US" sz="1600" dirty="0">
              <a:solidFill>
                <a:schemeClr val="tx1">
                  <a:lumMod val="75000"/>
                  <a:lumOff val="25000"/>
                </a:schemeClr>
              </a:solidFill>
              <a:latin typeface="Arial" pitchFamily="34" charset="0"/>
              <a:ea typeface="华文细黑" pitchFamily="2" charset="-122"/>
              <a:cs typeface="Arial" pitchFamily="34" charset="0"/>
            </a:endParaRPr>
          </a:p>
        </p:txBody>
      </p:sp>
      <p:sp>
        <p:nvSpPr>
          <p:cNvPr id="11" name="矩形 10"/>
          <p:cNvSpPr/>
          <p:nvPr/>
        </p:nvSpPr>
        <p:spPr>
          <a:xfrm>
            <a:off x="-1" y="0"/>
            <a:ext cx="958531" cy="5400675"/>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2" name="TextBox 11"/>
          <p:cNvSpPr txBox="1"/>
          <p:nvPr/>
        </p:nvSpPr>
        <p:spPr>
          <a:xfrm>
            <a:off x="99862" y="339679"/>
            <a:ext cx="800219" cy="4003732"/>
          </a:xfrm>
          <a:prstGeom prst="rect">
            <a:avLst/>
          </a:prstGeom>
          <a:noFill/>
        </p:spPr>
        <p:txBody>
          <a:bodyPr vert="eaVert" wrap="square" rtlCol="0">
            <a:spAutoFit/>
          </a:bodyPr>
          <a:lstStyle/>
          <a:p>
            <a:r>
              <a:rPr lang="zh-CN" altLang="en-US" sz="1600" dirty="0" smtClean="0">
                <a:solidFill>
                  <a:schemeClr val="bg1"/>
                </a:solidFill>
                <a:latin typeface="微软雅黑" pitchFamily="34" charset="-122"/>
                <a:ea typeface="微软雅黑" pitchFamily="34" charset="-122"/>
              </a:rPr>
              <a:t>社保覆盖水平提升，但薪酬水平仍处低位</a:t>
            </a:r>
            <a:r>
              <a:rPr lang="zh-CN" altLang="en-US" sz="2400" b="1" dirty="0" smtClean="0">
                <a:solidFill>
                  <a:schemeClr val="bg1"/>
                </a:solidFill>
                <a:latin typeface="微软雅黑" pitchFamily="34" charset="-122"/>
                <a:ea typeface="微软雅黑" pitchFamily="34" charset="-122"/>
              </a:rPr>
              <a:t>发现二</a:t>
            </a:r>
            <a:endParaRPr lang="zh-CN" altLang="en-US" sz="16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15348</TotalTime>
  <Words>2512</Words>
  <Application>Microsoft Office PowerPoint</Application>
  <PresentationFormat>自定义</PresentationFormat>
  <Paragraphs>469</Paragraphs>
  <Slides>26</Slides>
  <Notes>1</Notes>
  <HiddenSlides>0</HiddenSlides>
  <MMClips>0</MMClips>
  <ScaleCrop>false</ScaleCrop>
  <HeadingPairs>
    <vt:vector size="4" baseType="variant">
      <vt:variant>
        <vt:lpstr>主题</vt:lpstr>
      </vt:variant>
      <vt:variant>
        <vt:i4>1</vt:i4>
      </vt:variant>
      <vt:variant>
        <vt:lpstr>幻灯片标题</vt:lpstr>
      </vt:variant>
      <vt:variant>
        <vt:i4>26</vt:i4>
      </vt:variant>
    </vt:vector>
  </HeadingPairs>
  <TitlesOfParts>
    <vt:vector size="27" baseType="lpstr">
      <vt:lpstr>1_Office 主题</vt:lpstr>
      <vt:lpstr>幻灯片 0</vt:lpstr>
      <vt:lpstr>幻灯片 1</vt:lpstr>
      <vt:lpstr>技术说明</vt:lpstr>
      <vt:lpstr>技术说明（续）</vt:lpstr>
      <vt:lpstr>幻灯片 4</vt:lpstr>
      <vt:lpstr>与2010年相比，公益行业职业氛围有改善，员工职业稳定性提升</vt:lpstr>
      <vt:lpstr>人员规模稳定的前提下，高学历、职业化员工比例有所增加</vt:lpstr>
      <vt:lpstr>从业者工作强度有增无减，高管工作量首当其冲</vt:lpstr>
      <vt:lpstr>五险一金覆盖率较2010年明显增加，但仍有三成无社保</vt:lpstr>
      <vt:lpstr>薪酬水平整体增长缓慢，与企业间的差距明显</vt:lpstr>
      <vt:lpstr>从业者的实际薪酬与理想间存在鸿沟，高管尤为显著</vt:lpstr>
      <vt:lpstr>幻灯片 11</vt:lpstr>
      <vt:lpstr>公益人才流失更多是向行业外流动</vt:lpstr>
      <vt:lpstr>幻灯片 13</vt:lpstr>
      <vt:lpstr>人力资源从有到无，呈现专有岗位设置</vt:lpstr>
      <vt:lpstr>各公益组织普遍建立各项制度规定</vt:lpstr>
      <vt:lpstr>筹资、公关传播和人力资源岗位表现与管理者需求有较大差距</vt:lpstr>
      <vt:lpstr>公关传播和筹资等重要岗位工作人员素质亟待提升</vt:lpstr>
      <vt:lpstr>近八成公益机构为员工提供培训</vt:lpstr>
      <vt:lpstr>人才培养计划覆盖三成从业者，培训对象以中高管为主</vt:lpstr>
      <vt:lpstr>人才培养计划获广泛认可，对未注册NGO扶持力度最大</vt:lpstr>
      <vt:lpstr>公益人才支持项目综合提升从业者的各项职业技能</vt:lpstr>
      <vt:lpstr>不同级别、不同机构发展水平不同的员工期待差异化培训</vt:lpstr>
      <vt:lpstr>人才资源如项目管理、筹资、公关传播缺口较大</vt:lpstr>
      <vt:lpstr>资金资源不足导致待遇水平较低，无法进一步满足专业人才需求</vt:lpstr>
      <vt:lpstr>幻灯片 25</vt:lpstr>
    </vt:vector>
  </TitlesOfParts>
  <Company>China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User yu</dc:creator>
  <cp:lastModifiedBy>wangyou</cp:lastModifiedBy>
  <cp:revision>1879</cp:revision>
  <dcterms:created xsi:type="dcterms:W3CDTF">2013-12-16T07:26:22Z</dcterms:created>
  <dcterms:modified xsi:type="dcterms:W3CDTF">2014-09-19T06:00:56Z</dcterms:modified>
</cp:coreProperties>
</file>